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Lst>
  <p:notesMasterIdLst>
    <p:notesMasterId r:id="rId36"/>
  </p:notesMasterIdLst>
  <p:sldIdLst>
    <p:sldId id="1532" r:id="rId2"/>
    <p:sldId id="340" r:id="rId3"/>
    <p:sldId id="1553" r:id="rId4"/>
    <p:sldId id="1512" r:id="rId5"/>
    <p:sldId id="519" r:id="rId6"/>
    <p:sldId id="1466" r:id="rId7"/>
    <p:sldId id="540" r:id="rId8"/>
    <p:sldId id="1565" r:id="rId9"/>
    <p:sldId id="1581" r:id="rId10"/>
    <p:sldId id="1566" r:id="rId11"/>
    <p:sldId id="395" r:id="rId12"/>
    <p:sldId id="470" r:id="rId13"/>
    <p:sldId id="1570" r:id="rId14"/>
    <p:sldId id="258" r:id="rId15"/>
    <p:sldId id="1603" r:id="rId16"/>
    <p:sldId id="329" r:id="rId17"/>
    <p:sldId id="1606" r:id="rId18"/>
    <p:sldId id="1607" r:id="rId19"/>
    <p:sldId id="1568" r:id="rId20"/>
    <p:sldId id="514" r:id="rId21"/>
    <p:sldId id="1575" r:id="rId22"/>
    <p:sldId id="1576" r:id="rId23"/>
    <p:sldId id="1582" r:id="rId24"/>
    <p:sldId id="1569" r:id="rId25"/>
    <p:sldId id="1588" r:id="rId26"/>
    <p:sldId id="1604" r:id="rId27"/>
    <p:sldId id="1589" r:id="rId28"/>
    <p:sldId id="1584" r:id="rId29"/>
    <p:sldId id="1590" r:id="rId30"/>
    <p:sldId id="1597" r:id="rId31"/>
    <p:sldId id="1598" r:id="rId32"/>
    <p:sldId id="2147472229" r:id="rId33"/>
    <p:sldId id="299" r:id="rId34"/>
    <p:sldId id="318" r:id="rId35"/>
  </p:sldIdLst>
  <p:sldSz cx="9906000" cy="6858000" type="A4"/>
  <p:notesSz cx="9866313" cy="673576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55C7B6-8351-4D34-FA06-94029B896C87}" name="大悟 細谷" initials="大細" userId="d1df2df22e413edf" providerId="Windows Live"/>
  <p188:author id="{C8CF19DB-F955-0B8A-16CC-F302BEA84484}" name="*" initials="*" userI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zuma" initials="a" lastIdx="18" clrIdx="0">
    <p:extLst>
      <p:ext uri="{19B8F6BF-5375-455C-9EA6-DF929625EA0E}">
        <p15:presenceInfo xmlns:p15="http://schemas.microsoft.com/office/powerpoint/2012/main" userId="azuma" providerId="None"/>
      </p:ext>
    </p:extLst>
  </p:cmAuthor>
  <p:cmAuthor id="2" name="*" initials="a" lastIdx="16" clrIdx="1">
    <p:extLst>
      <p:ext uri="{19B8F6BF-5375-455C-9EA6-DF929625EA0E}">
        <p15:presenceInfo xmlns:p15="http://schemas.microsoft.com/office/powerpoint/2012/main" userId="*" providerId="None"/>
      </p:ext>
    </p:extLst>
  </p:cmAuthor>
  <p:cmAuthor id="3" name="新保美香" initials="新美" lastIdx="1" clrIdx="2">
    <p:extLst>
      <p:ext uri="{19B8F6BF-5375-455C-9EA6-DF929625EA0E}">
        <p15:presenceInfo xmlns:p15="http://schemas.microsoft.com/office/powerpoint/2012/main" userId="S::mika@soc.meijigakuin.ac.jp::04156dce-f0a8-4f86-98dd-4963228f9f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5A2"/>
    <a:srgbClr val="FFBF09"/>
    <a:srgbClr val="CC9900"/>
    <a:srgbClr val="EBF1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5636" autoAdjust="0"/>
  </p:normalViewPr>
  <p:slideViewPr>
    <p:cSldViewPr snapToGrid="0">
      <p:cViewPr varScale="1">
        <p:scale>
          <a:sx n="79" d="100"/>
          <a:sy n="79" d="100"/>
        </p:scale>
        <p:origin x="1291" y="288"/>
      </p:cViewPr>
      <p:guideLst>
        <p:guide orient="horz" pos="2160"/>
        <p:guide pos="312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CECAECB-4AE7-BA7B-36E4-D30D43C2CBB2}"/>
              </a:ext>
            </a:extLst>
          </p:cNvPr>
          <p:cNvSpPr>
            <a:spLocks noGrp="1"/>
          </p:cNvSpPr>
          <p:nvPr>
            <p:ph type="hdr" sz="quarter"/>
          </p:nvPr>
        </p:nvSpPr>
        <p:spPr>
          <a:xfrm>
            <a:off x="1" y="1"/>
            <a:ext cx="4276478" cy="338242"/>
          </a:xfrm>
          <a:prstGeom prst="rect">
            <a:avLst/>
          </a:prstGeom>
        </p:spPr>
        <p:txBody>
          <a:bodyPr vert="horz" lIns="91417" tIns="45709" rIns="91417" bIns="45709"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69E7E65E-6C27-2034-C0D1-71333882CDAF}"/>
              </a:ext>
            </a:extLst>
          </p:cNvPr>
          <p:cNvSpPr>
            <a:spLocks noGrp="1"/>
          </p:cNvSpPr>
          <p:nvPr>
            <p:ph type="dt" idx="1"/>
          </p:nvPr>
        </p:nvSpPr>
        <p:spPr>
          <a:xfrm>
            <a:off x="5587533" y="1"/>
            <a:ext cx="4276478" cy="338242"/>
          </a:xfrm>
          <a:prstGeom prst="rect">
            <a:avLst/>
          </a:prstGeom>
        </p:spPr>
        <p:txBody>
          <a:bodyPr vert="horz" lIns="91417" tIns="45709" rIns="91417" bIns="45709" rtlCol="0"/>
          <a:lstStyle>
            <a:lvl1pPr algn="r" eaLnBrk="1" fontAlgn="auto" hangingPunct="1">
              <a:spcBef>
                <a:spcPts val="0"/>
              </a:spcBef>
              <a:spcAft>
                <a:spcPts val="0"/>
              </a:spcAft>
              <a:defRPr sz="1200">
                <a:latin typeface="+mn-lt"/>
                <a:ea typeface="+mn-ea"/>
              </a:defRPr>
            </a:lvl1pPr>
          </a:lstStyle>
          <a:p>
            <a:pPr>
              <a:defRPr/>
            </a:pPr>
            <a:fld id="{CFF3BC0F-38BF-4384-8290-9F86AB58AE78}" type="datetimeFigureOut">
              <a:rPr lang="ja-JP" altLang="en-US"/>
              <a:pPr>
                <a:defRPr/>
              </a:pPr>
              <a:t>2025/4/12</a:t>
            </a:fld>
            <a:endParaRPr lang="ja-JP" altLang="en-US"/>
          </a:p>
        </p:txBody>
      </p:sp>
      <p:sp>
        <p:nvSpPr>
          <p:cNvPr id="4" name="スライド イメージ プレースホルダー 3">
            <a:extLst>
              <a:ext uri="{FF2B5EF4-FFF2-40B4-BE49-F238E27FC236}">
                <a16:creationId xmlns:a16="http://schemas.microsoft.com/office/drawing/2014/main" id="{045A3678-B1CB-C7DA-6862-ED02B5FE7307}"/>
              </a:ext>
            </a:extLst>
          </p:cNvPr>
          <p:cNvSpPr>
            <a:spLocks noGrp="1" noRot="1" noChangeAspect="1"/>
          </p:cNvSpPr>
          <p:nvPr>
            <p:ph type="sldImg" idx="2"/>
          </p:nvPr>
        </p:nvSpPr>
        <p:spPr>
          <a:xfrm>
            <a:off x="3292475" y="842963"/>
            <a:ext cx="3281363" cy="2271712"/>
          </a:xfrm>
          <a:prstGeom prst="rect">
            <a:avLst/>
          </a:prstGeom>
          <a:noFill/>
          <a:ln w="12700">
            <a:solidFill>
              <a:prstClr val="black"/>
            </a:solidFill>
          </a:ln>
        </p:spPr>
        <p:txBody>
          <a:bodyPr vert="horz" lIns="91417" tIns="45709" rIns="91417" bIns="45709"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BB9A5863-B134-0399-14E2-DCC1AAA09703}"/>
              </a:ext>
            </a:extLst>
          </p:cNvPr>
          <p:cNvSpPr>
            <a:spLocks noGrp="1"/>
          </p:cNvSpPr>
          <p:nvPr>
            <p:ph type="body" sz="quarter" idx="3"/>
          </p:nvPr>
        </p:nvSpPr>
        <p:spPr>
          <a:xfrm>
            <a:off x="986171" y="3241312"/>
            <a:ext cx="7893972" cy="2652078"/>
          </a:xfrm>
          <a:prstGeom prst="rect">
            <a:avLst/>
          </a:prstGeom>
        </p:spPr>
        <p:txBody>
          <a:bodyPr vert="horz" lIns="91417" tIns="45709" rIns="91417" bIns="45709"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42618A7D-77D3-71C8-CD86-E853075A9E83}"/>
              </a:ext>
            </a:extLst>
          </p:cNvPr>
          <p:cNvSpPr>
            <a:spLocks noGrp="1"/>
          </p:cNvSpPr>
          <p:nvPr>
            <p:ph type="ftr" sz="quarter" idx="4"/>
          </p:nvPr>
        </p:nvSpPr>
        <p:spPr>
          <a:xfrm>
            <a:off x="1" y="6397522"/>
            <a:ext cx="4276478" cy="338242"/>
          </a:xfrm>
          <a:prstGeom prst="rect">
            <a:avLst/>
          </a:prstGeom>
        </p:spPr>
        <p:txBody>
          <a:bodyPr vert="horz" lIns="91417" tIns="45709" rIns="91417" bIns="45709"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95C4D510-EBD5-872C-4634-C717199007BC}"/>
              </a:ext>
            </a:extLst>
          </p:cNvPr>
          <p:cNvSpPr>
            <a:spLocks noGrp="1"/>
          </p:cNvSpPr>
          <p:nvPr>
            <p:ph type="sldNum" sz="quarter" idx="5"/>
          </p:nvPr>
        </p:nvSpPr>
        <p:spPr>
          <a:xfrm>
            <a:off x="5587533" y="6397522"/>
            <a:ext cx="4276478" cy="338242"/>
          </a:xfrm>
          <a:prstGeom prst="rect">
            <a:avLst/>
          </a:prstGeom>
        </p:spPr>
        <p:txBody>
          <a:bodyPr vert="horz" wrap="square" lIns="91417" tIns="45709" rIns="91417" bIns="45709" numCol="1" anchor="b" anchorCtr="0" compatLnSpc="1">
            <a:prstTxWarp prst="textNoShape">
              <a:avLst/>
            </a:prstTxWarp>
          </a:bodyPr>
          <a:lstStyle>
            <a:lvl1pPr algn="r" eaLnBrk="1" hangingPunct="1">
              <a:defRPr sz="1200">
                <a:latin typeface="游ゴシック" panose="020B0400000000000000" pitchFamily="50" charset="-128"/>
                <a:ea typeface="游ゴシック" panose="020B0400000000000000" pitchFamily="50" charset="-128"/>
              </a:defRPr>
            </a:lvl1pPr>
          </a:lstStyle>
          <a:p>
            <a:pPr>
              <a:defRPr/>
            </a:pPr>
            <a:fld id="{E213CF56-9A4E-43E4-BACD-89ECAD420B0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9F6DB-EE0C-1371-0794-BB308AC302C0}"/>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8DC7EFAC-3905-4067-0143-E6498014C8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2A55348D-6F7C-9AAE-811B-F3E5DE22D7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9D09707A-6C74-A90A-5CF3-7DC0EF0237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3559331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3F6AB-0146-F742-4284-9F2BDCF7D4F0}"/>
            </a:ext>
          </a:extLst>
        </p:cNvPr>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069AC59D-0648-0315-4698-4DD59B94CF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 2">
            <a:extLst>
              <a:ext uri="{FF2B5EF4-FFF2-40B4-BE49-F238E27FC236}">
                <a16:creationId xmlns:a16="http://schemas.microsoft.com/office/drawing/2014/main" id="{2DB275EA-766D-617A-58FA-F9C1204960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 3">
            <a:extLst>
              <a:ext uri="{FF2B5EF4-FFF2-40B4-BE49-F238E27FC236}">
                <a16:creationId xmlns:a16="http://schemas.microsoft.com/office/drawing/2014/main" id="{F553E398-E2CC-F87C-D6F2-9165437C1A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7378" indent="-28360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4428"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8199"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1970"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5741"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9512"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03283"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7054"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830B292-2F79-49F9-9F00-9167CD2090EA}" type="slidenum">
              <a:rPr lang="ja-JP" altLang="en-US" smtClean="0"/>
              <a:pPr>
                <a:spcBef>
                  <a:spcPct val="0"/>
                </a:spcBef>
              </a:pPr>
              <a:t>12</a:t>
            </a:fld>
            <a:endParaRPr lang="ja-JP" altLang="en-US"/>
          </a:p>
        </p:txBody>
      </p:sp>
    </p:spTree>
    <p:extLst>
      <p:ext uri="{BB962C8B-B14F-4D97-AF65-F5344CB8AC3E}">
        <p14:creationId xmlns:p14="http://schemas.microsoft.com/office/powerpoint/2010/main" val="1505166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9B142-030A-8ADE-BE25-0D7DE2B485C4}"/>
            </a:ext>
          </a:extLst>
        </p:cNvPr>
        <p:cNvGrpSpPr/>
        <p:nvPr/>
      </p:nvGrpSpPr>
      <p:grpSpPr>
        <a:xfrm>
          <a:off x="0" y="0"/>
          <a:ext cx="0" cy="0"/>
          <a:chOff x="0" y="0"/>
          <a:chExt cx="0" cy="0"/>
        </a:xfrm>
      </p:grpSpPr>
      <p:sp>
        <p:nvSpPr>
          <p:cNvPr id="41986" name="スライド イメージ プレースホルダ 1">
            <a:extLst>
              <a:ext uri="{FF2B5EF4-FFF2-40B4-BE49-F238E27FC236}">
                <a16:creationId xmlns:a16="http://schemas.microsoft.com/office/drawing/2014/main" id="{582313F6-9171-6D10-2EC1-43DDFEDEA4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 2">
            <a:extLst>
              <a:ext uri="{FF2B5EF4-FFF2-40B4-BE49-F238E27FC236}">
                <a16:creationId xmlns:a16="http://schemas.microsoft.com/office/drawing/2014/main" id="{2FBA0496-D6BD-A6B1-6E2F-871CDCA07C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988" name="スライド番号プレースホルダ 3">
            <a:extLst>
              <a:ext uri="{FF2B5EF4-FFF2-40B4-BE49-F238E27FC236}">
                <a16:creationId xmlns:a16="http://schemas.microsoft.com/office/drawing/2014/main" id="{E262D047-B742-6A8B-E4A5-8DB91905A9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78343" indent="-29936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97451" indent="-239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78008" indent="-239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156988" indent="-239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610759" indent="-239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64530" indent="-239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518301" indent="-239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72072" indent="-239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3C149F0-0A85-45E2-BA8F-74749BF330B8}" type="slidenum">
              <a:rPr lang="ja-JP" altLang="en-US" sz="1300">
                <a:latin typeface="Arial" panose="020B0604020202020204" pitchFamily="34" charset="0"/>
              </a:rPr>
              <a:pPr>
                <a:spcBef>
                  <a:spcPct val="0"/>
                </a:spcBef>
              </a:pPr>
              <a:t>14</a:t>
            </a:fld>
            <a:endParaRPr lang="ja-JP" altLang="en-US" sz="1300">
              <a:latin typeface="Arial" panose="020B0604020202020204" pitchFamily="34" charset="0"/>
            </a:endParaRPr>
          </a:p>
        </p:txBody>
      </p:sp>
    </p:spTree>
    <p:extLst>
      <p:ext uri="{BB962C8B-B14F-4D97-AF65-F5344CB8AC3E}">
        <p14:creationId xmlns:p14="http://schemas.microsoft.com/office/powerpoint/2010/main" val="2229239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B04C-4D7F-774D-E611-3FEEBF051F1F}"/>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323E6814-F201-6852-525B-40E685CC9A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565EAB3A-9723-E618-92AB-ACBF71AB3C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91"/>
              </a:spcBef>
            </a:pPr>
            <a:endParaRPr lang="en-US" altLang="ja-JP"/>
          </a:p>
        </p:txBody>
      </p:sp>
      <p:sp>
        <p:nvSpPr>
          <p:cNvPr id="19460" name="スライド番号プレースホルダー 3">
            <a:extLst>
              <a:ext uri="{FF2B5EF4-FFF2-40B4-BE49-F238E27FC236}">
                <a16:creationId xmlns:a16="http://schemas.microsoft.com/office/drawing/2014/main" id="{D9AF9D9C-6AE7-4FDB-65B2-3861F2E6DD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378" indent="-283607">
              <a:defRPr>
                <a:solidFill>
                  <a:schemeClr val="tx1"/>
                </a:solidFill>
                <a:latin typeface="Calibri" panose="020F0502020204030204" pitchFamily="34" charset="0"/>
              </a:defRPr>
            </a:lvl2pPr>
            <a:lvl3pPr marL="1134428" indent="-226886">
              <a:defRPr>
                <a:solidFill>
                  <a:schemeClr val="tx1"/>
                </a:solidFill>
                <a:latin typeface="Calibri" panose="020F0502020204030204" pitchFamily="34" charset="0"/>
              </a:defRPr>
            </a:lvl3pPr>
            <a:lvl4pPr marL="1588199" indent="-226886">
              <a:defRPr>
                <a:solidFill>
                  <a:schemeClr val="tx1"/>
                </a:solidFill>
                <a:latin typeface="Calibri" panose="020F0502020204030204" pitchFamily="34" charset="0"/>
              </a:defRPr>
            </a:lvl4pPr>
            <a:lvl5pPr marL="2041970" indent="-226886">
              <a:defRPr>
                <a:solidFill>
                  <a:schemeClr val="tx1"/>
                </a:solidFill>
                <a:latin typeface="Calibri" panose="020F0502020204030204" pitchFamily="34" charset="0"/>
              </a:defRPr>
            </a:lvl5pPr>
            <a:lvl6pPr marL="2495741" indent="-226886" defTabSz="453771" eaLnBrk="0" fontAlgn="base" hangingPunct="0">
              <a:spcBef>
                <a:spcPct val="0"/>
              </a:spcBef>
              <a:spcAft>
                <a:spcPct val="0"/>
              </a:spcAft>
              <a:defRPr>
                <a:solidFill>
                  <a:schemeClr val="tx1"/>
                </a:solidFill>
                <a:latin typeface="Calibri" panose="020F0502020204030204" pitchFamily="34" charset="0"/>
              </a:defRPr>
            </a:lvl6pPr>
            <a:lvl7pPr marL="2949512" indent="-226886" defTabSz="453771" eaLnBrk="0" fontAlgn="base" hangingPunct="0">
              <a:spcBef>
                <a:spcPct val="0"/>
              </a:spcBef>
              <a:spcAft>
                <a:spcPct val="0"/>
              </a:spcAft>
              <a:defRPr>
                <a:solidFill>
                  <a:schemeClr val="tx1"/>
                </a:solidFill>
                <a:latin typeface="Calibri" panose="020F0502020204030204" pitchFamily="34" charset="0"/>
              </a:defRPr>
            </a:lvl7pPr>
            <a:lvl8pPr marL="3403283" indent="-226886" defTabSz="453771" eaLnBrk="0" fontAlgn="base" hangingPunct="0">
              <a:spcBef>
                <a:spcPct val="0"/>
              </a:spcBef>
              <a:spcAft>
                <a:spcPct val="0"/>
              </a:spcAft>
              <a:defRPr>
                <a:solidFill>
                  <a:schemeClr val="tx1"/>
                </a:solidFill>
                <a:latin typeface="Calibri" panose="020F0502020204030204" pitchFamily="34" charset="0"/>
              </a:defRPr>
            </a:lvl8pPr>
            <a:lvl9pPr marL="3857054" indent="-226886" defTabSz="453771"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16</a:t>
            </a:fld>
            <a:endParaRPr kumimoji="1"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486819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8DAAE-48A2-3CD8-D039-37255BC934AE}"/>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EDB608A1-498A-C840-3A6D-2C0D000AA9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DB811E25-EC20-FB02-B89A-BFDC8780A9EB}"/>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6C4EA7A1-B3A6-DA5F-E295-DA168D631C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259" indent="-283561">
              <a:defRPr>
                <a:solidFill>
                  <a:schemeClr val="tx1"/>
                </a:solidFill>
                <a:latin typeface="Calibri" panose="020F0502020204030204" pitchFamily="34" charset="0"/>
              </a:defRPr>
            </a:lvl2pPr>
            <a:lvl3pPr marL="1134245" indent="-226849">
              <a:defRPr>
                <a:solidFill>
                  <a:schemeClr val="tx1"/>
                </a:solidFill>
                <a:latin typeface="Calibri" panose="020F0502020204030204" pitchFamily="34" charset="0"/>
              </a:defRPr>
            </a:lvl3pPr>
            <a:lvl4pPr marL="1587942" indent="-226849">
              <a:defRPr>
                <a:solidFill>
                  <a:schemeClr val="tx1"/>
                </a:solidFill>
                <a:latin typeface="Calibri" panose="020F0502020204030204" pitchFamily="34" charset="0"/>
              </a:defRPr>
            </a:lvl4pPr>
            <a:lvl5pPr marL="2041641" indent="-226849">
              <a:defRPr>
                <a:solidFill>
                  <a:schemeClr val="tx1"/>
                </a:solidFill>
                <a:latin typeface="Calibri" panose="020F0502020204030204" pitchFamily="34" charset="0"/>
              </a:defRPr>
            </a:lvl5pPr>
            <a:lvl6pPr marL="2495338" indent="-226849" defTabSz="453698" eaLnBrk="0" fontAlgn="base" hangingPunct="0">
              <a:spcBef>
                <a:spcPct val="0"/>
              </a:spcBef>
              <a:spcAft>
                <a:spcPct val="0"/>
              </a:spcAft>
              <a:defRPr>
                <a:solidFill>
                  <a:schemeClr val="tx1"/>
                </a:solidFill>
                <a:latin typeface="Calibri" panose="020F0502020204030204" pitchFamily="34" charset="0"/>
              </a:defRPr>
            </a:lvl6pPr>
            <a:lvl7pPr marL="2949036" indent="-226849" defTabSz="453698" eaLnBrk="0" fontAlgn="base" hangingPunct="0">
              <a:spcBef>
                <a:spcPct val="0"/>
              </a:spcBef>
              <a:spcAft>
                <a:spcPct val="0"/>
              </a:spcAft>
              <a:defRPr>
                <a:solidFill>
                  <a:schemeClr val="tx1"/>
                </a:solidFill>
                <a:latin typeface="Calibri" panose="020F0502020204030204" pitchFamily="34" charset="0"/>
              </a:defRPr>
            </a:lvl7pPr>
            <a:lvl8pPr marL="3402734" indent="-226849" defTabSz="453698" eaLnBrk="0" fontAlgn="base" hangingPunct="0">
              <a:spcBef>
                <a:spcPct val="0"/>
              </a:spcBef>
              <a:spcAft>
                <a:spcPct val="0"/>
              </a:spcAft>
              <a:defRPr>
                <a:solidFill>
                  <a:schemeClr val="tx1"/>
                </a:solidFill>
                <a:latin typeface="Calibri" panose="020F0502020204030204" pitchFamily="34" charset="0"/>
              </a:defRPr>
            </a:lvl8pPr>
            <a:lvl9pPr marL="3856432" indent="-226849" defTabSz="453698"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18</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182127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3DCD6-8834-6294-1D01-3EBE8F4F19D4}"/>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2A954FCE-56E7-0A4D-5749-8F0C360780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AE9724B2-F44D-2555-37EC-61FF8357A6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91"/>
              </a:spcBef>
            </a:pPr>
            <a:endParaRPr lang="en-US" altLang="ja-JP"/>
          </a:p>
        </p:txBody>
      </p:sp>
      <p:sp>
        <p:nvSpPr>
          <p:cNvPr id="19460" name="スライド番号プレースホルダー 3">
            <a:extLst>
              <a:ext uri="{FF2B5EF4-FFF2-40B4-BE49-F238E27FC236}">
                <a16:creationId xmlns:a16="http://schemas.microsoft.com/office/drawing/2014/main" id="{01249BB8-68CE-2B4A-8F31-7A41B6B7DC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378" indent="-283607">
              <a:defRPr>
                <a:solidFill>
                  <a:schemeClr val="tx1"/>
                </a:solidFill>
                <a:latin typeface="Calibri" panose="020F0502020204030204" pitchFamily="34" charset="0"/>
              </a:defRPr>
            </a:lvl2pPr>
            <a:lvl3pPr marL="1134428" indent="-226886">
              <a:defRPr>
                <a:solidFill>
                  <a:schemeClr val="tx1"/>
                </a:solidFill>
                <a:latin typeface="Calibri" panose="020F0502020204030204" pitchFamily="34" charset="0"/>
              </a:defRPr>
            </a:lvl3pPr>
            <a:lvl4pPr marL="1588199" indent="-226886">
              <a:defRPr>
                <a:solidFill>
                  <a:schemeClr val="tx1"/>
                </a:solidFill>
                <a:latin typeface="Calibri" panose="020F0502020204030204" pitchFamily="34" charset="0"/>
              </a:defRPr>
            </a:lvl4pPr>
            <a:lvl5pPr marL="2041970" indent="-226886">
              <a:defRPr>
                <a:solidFill>
                  <a:schemeClr val="tx1"/>
                </a:solidFill>
                <a:latin typeface="Calibri" panose="020F0502020204030204" pitchFamily="34" charset="0"/>
              </a:defRPr>
            </a:lvl5pPr>
            <a:lvl6pPr marL="2495741" indent="-226886" defTabSz="453771" eaLnBrk="0" fontAlgn="base" hangingPunct="0">
              <a:spcBef>
                <a:spcPct val="0"/>
              </a:spcBef>
              <a:spcAft>
                <a:spcPct val="0"/>
              </a:spcAft>
              <a:defRPr>
                <a:solidFill>
                  <a:schemeClr val="tx1"/>
                </a:solidFill>
                <a:latin typeface="Calibri" panose="020F0502020204030204" pitchFamily="34" charset="0"/>
              </a:defRPr>
            </a:lvl6pPr>
            <a:lvl7pPr marL="2949512" indent="-226886" defTabSz="453771" eaLnBrk="0" fontAlgn="base" hangingPunct="0">
              <a:spcBef>
                <a:spcPct val="0"/>
              </a:spcBef>
              <a:spcAft>
                <a:spcPct val="0"/>
              </a:spcAft>
              <a:defRPr>
                <a:solidFill>
                  <a:schemeClr val="tx1"/>
                </a:solidFill>
                <a:latin typeface="Calibri" panose="020F0502020204030204" pitchFamily="34" charset="0"/>
              </a:defRPr>
            </a:lvl7pPr>
            <a:lvl8pPr marL="3403283" indent="-226886" defTabSz="453771" eaLnBrk="0" fontAlgn="base" hangingPunct="0">
              <a:spcBef>
                <a:spcPct val="0"/>
              </a:spcBef>
              <a:spcAft>
                <a:spcPct val="0"/>
              </a:spcAft>
              <a:defRPr>
                <a:solidFill>
                  <a:schemeClr val="tx1"/>
                </a:solidFill>
                <a:latin typeface="Calibri" panose="020F0502020204030204" pitchFamily="34" charset="0"/>
              </a:defRPr>
            </a:lvl8pPr>
            <a:lvl9pPr marL="3857054" indent="-226886" defTabSz="453771"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22</a:t>
            </a:fld>
            <a:endParaRPr kumimoji="1"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102531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0613F-4FB6-D8C1-9AF7-9DCA62B863DA}"/>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42CDFF35-7FF7-EA66-B837-66D3954D40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6D96315-3185-653D-C6BC-ECDFD4401C9D}"/>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8AEEA39E-096C-64E9-CFBC-66475138F8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259" indent="-283561">
              <a:defRPr>
                <a:solidFill>
                  <a:schemeClr val="tx1"/>
                </a:solidFill>
                <a:latin typeface="Calibri" panose="020F0502020204030204" pitchFamily="34" charset="0"/>
              </a:defRPr>
            </a:lvl2pPr>
            <a:lvl3pPr marL="1134245" indent="-226849">
              <a:defRPr>
                <a:solidFill>
                  <a:schemeClr val="tx1"/>
                </a:solidFill>
                <a:latin typeface="Calibri" panose="020F0502020204030204" pitchFamily="34" charset="0"/>
              </a:defRPr>
            </a:lvl3pPr>
            <a:lvl4pPr marL="1587942" indent="-226849">
              <a:defRPr>
                <a:solidFill>
                  <a:schemeClr val="tx1"/>
                </a:solidFill>
                <a:latin typeface="Calibri" panose="020F0502020204030204" pitchFamily="34" charset="0"/>
              </a:defRPr>
            </a:lvl4pPr>
            <a:lvl5pPr marL="2041641" indent="-226849">
              <a:defRPr>
                <a:solidFill>
                  <a:schemeClr val="tx1"/>
                </a:solidFill>
                <a:latin typeface="Calibri" panose="020F0502020204030204" pitchFamily="34" charset="0"/>
              </a:defRPr>
            </a:lvl5pPr>
            <a:lvl6pPr marL="2495338" indent="-226849" defTabSz="453698" eaLnBrk="0" fontAlgn="base" hangingPunct="0">
              <a:spcBef>
                <a:spcPct val="0"/>
              </a:spcBef>
              <a:spcAft>
                <a:spcPct val="0"/>
              </a:spcAft>
              <a:defRPr>
                <a:solidFill>
                  <a:schemeClr val="tx1"/>
                </a:solidFill>
                <a:latin typeface="Calibri" panose="020F0502020204030204" pitchFamily="34" charset="0"/>
              </a:defRPr>
            </a:lvl6pPr>
            <a:lvl7pPr marL="2949036" indent="-226849" defTabSz="453698" eaLnBrk="0" fontAlgn="base" hangingPunct="0">
              <a:spcBef>
                <a:spcPct val="0"/>
              </a:spcBef>
              <a:spcAft>
                <a:spcPct val="0"/>
              </a:spcAft>
              <a:defRPr>
                <a:solidFill>
                  <a:schemeClr val="tx1"/>
                </a:solidFill>
                <a:latin typeface="Calibri" panose="020F0502020204030204" pitchFamily="34" charset="0"/>
              </a:defRPr>
            </a:lvl7pPr>
            <a:lvl8pPr marL="3402734" indent="-226849" defTabSz="453698" eaLnBrk="0" fontAlgn="base" hangingPunct="0">
              <a:spcBef>
                <a:spcPct val="0"/>
              </a:spcBef>
              <a:spcAft>
                <a:spcPct val="0"/>
              </a:spcAft>
              <a:defRPr>
                <a:solidFill>
                  <a:schemeClr val="tx1"/>
                </a:solidFill>
                <a:latin typeface="Calibri" panose="020F0502020204030204" pitchFamily="34" charset="0"/>
              </a:defRPr>
            </a:lvl8pPr>
            <a:lvl9pPr marL="3856432" indent="-226849" defTabSz="453698"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23</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4170752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9BD62-673D-C6D6-F060-25A5DE58037D}"/>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B549A764-9EF1-4B04-8D56-9AED9CA9E0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CFCA1D93-8DB6-97CB-2484-716E7E511E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91"/>
              </a:spcBef>
            </a:pPr>
            <a:endParaRPr lang="en-US" altLang="ja-JP"/>
          </a:p>
        </p:txBody>
      </p:sp>
      <p:sp>
        <p:nvSpPr>
          <p:cNvPr id="19460" name="スライド番号プレースホルダー 3">
            <a:extLst>
              <a:ext uri="{FF2B5EF4-FFF2-40B4-BE49-F238E27FC236}">
                <a16:creationId xmlns:a16="http://schemas.microsoft.com/office/drawing/2014/main" id="{24C4A3E6-E8D4-13B2-FBA0-722B9520AB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378" indent="-283607">
              <a:defRPr>
                <a:solidFill>
                  <a:schemeClr val="tx1"/>
                </a:solidFill>
                <a:latin typeface="Calibri" panose="020F0502020204030204" pitchFamily="34" charset="0"/>
              </a:defRPr>
            </a:lvl2pPr>
            <a:lvl3pPr marL="1134428" indent="-226886">
              <a:defRPr>
                <a:solidFill>
                  <a:schemeClr val="tx1"/>
                </a:solidFill>
                <a:latin typeface="Calibri" panose="020F0502020204030204" pitchFamily="34" charset="0"/>
              </a:defRPr>
            </a:lvl3pPr>
            <a:lvl4pPr marL="1588199" indent="-226886">
              <a:defRPr>
                <a:solidFill>
                  <a:schemeClr val="tx1"/>
                </a:solidFill>
                <a:latin typeface="Calibri" panose="020F0502020204030204" pitchFamily="34" charset="0"/>
              </a:defRPr>
            </a:lvl4pPr>
            <a:lvl5pPr marL="2041970" indent="-226886">
              <a:defRPr>
                <a:solidFill>
                  <a:schemeClr val="tx1"/>
                </a:solidFill>
                <a:latin typeface="Calibri" panose="020F0502020204030204" pitchFamily="34" charset="0"/>
              </a:defRPr>
            </a:lvl5pPr>
            <a:lvl6pPr marL="2495741" indent="-226886" defTabSz="453771" eaLnBrk="0" fontAlgn="base" hangingPunct="0">
              <a:spcBef>
                <a:spcPct val="0"/>
              </a:spcBef>
              <a:spcAft>
                <a:spcPct val="0"/>
              </a:spcAft>
              <a:defRPr>
                <a:solidFill>
                  <a:schemeClr val="tx1"/>
                </a:solidFill>
                <a:latin typeface="Calibri" panose="020F0502020204030204" pitchFamily="34" charset="0"/>
              </a:defRPr>
            </a:lvl6pPr>
            <a:lvl7pPr marL="2949512" indent="-226886" defTabSz="453771" eaLnBrk="0" fontAlgn="base" hangingPunct="0">
              <a:spcBef>
                <a:spcPct val="0"/>
              </a:spcBef>
              <a:spcAft>
                <a:spcPct val="0"/>
              </a:spcAft>
              <a:defRPr>
                <a:solidFill>
                  <a:schemeClr val="tx1"/>
                </a:solidFill>
                <a:latin typeface="Calibri" panose="020F0502020204030204" pitchFamily="34" charset="0"/>
              </a:defRPr>
            </a:lvl7pPr>
            <a:lvl8pPr marL="3403283" indent="-226886" defTabSz="453771" eaLnBrk="0" fontAlgn="base" hangingPunct="0">
              <a:spcBef>
                <a:spcPct val="0"/>
              </a:spcBef>
              <a:spcAft>
                <a:spcPct val="0"/>
              </a:spcAft>
              <a:defRPr>
                <a:solidFill>
                  <a:schemeClr val="tx1"/>
                </a:solidFill>
                <a:latin typeface="Calibri" panose="020F0502020204030204" pitchFamily="34" charset="0"/>
              </a:defRPr>
            </a:lvl8pPr>
            <a:lvl9pPr marL="3857054" indent="-226886" defTabSz="453771"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29</a:t>
            </a:fld>
            <a:endParaRPr kumimoji="1"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280795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372D-C390-874E-5A9F-FE875C8ED5DB}"/>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4BBFF62D-9061-854A-A755-7A38091BD4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F8ABC43E-B98A-8208-FA38-32D6E2F9BC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91"/>
              </a:spcBef>
            </a:pPr>
            <a:endParaRPr lang="en-US" altLang="ja-JP"/>
          </a:p>
        </p:txBody>
      </p:sp>
      <p:sp>
        <p:nvSpPr>
          <p:cNvPr id="19460" name="スライド番号プレースホルダー 3">
            <a:extLst>
              <a:ext uri="{FF2B5EF4-FFF2-40B4-BE49-F238E27FC236}">
                <a16:creationId xmlns:a16="http://schemas.microsoft.com/office/drawing/2014/main" id="{565F0D41-86FA-583F-AEED-CCBC0A9E90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378" indent="-283607">
              <a:defRPr>
                <a:solidFill>
                  <a:schemeClr val="tx1"/>
                </a:solidFill>
                <a:latin typeface="Calibri" panose="020F0502020204030204" pitchFamily="34" charset="0"/>
              </a:defRPr>
            </a:lvl2pPr>
            <a:lvl3pPr marL="1134428" indent="-226886">
              <a:defRPr>
                <a:solidFill>
                  <a:schemeClr val="tx1"/>
                </a:solidFill>
                <a:latin typeface="Calibri" panose="020F0502020204030204" pitchFamily="34" charset="0"/>
              </a:defRPr>
            </a:lvl3pPr>
            <a:lvl4pPr marL="1588199" indent="-226886">
              <a:defRPr>
                <a:solidFill>
                  <a:schemeClr val="tx1"/>
                </a:solidFill>
                <a:latin typeface="Calibri" panose="020F0502020204030204" pitchFamily="34" charset="0"/>
              </a:defRPr>
            </a:lvl4pPr>
            <a:lvl5pPr marL="2041970" indent="-226886">
              <a:defRPr>
                <a:solidFill>
                  <a:schemeClr val="tx1"/>
                </a:solidFill>
                <a:latin typeface="Calibri" panose="020F0502020204030204" pitchFamily="34" charset="0"/>
              </a:defRPr>
            </a:lvl5pPr>
            <a:lvl6pPr marL="2495741" indent="-226886" defTabSz="453771" eaLnBrk="0" fontAlgn="base" hangingPunct="0">
              <a:spcBef>
                <a:spcPct val="0"/>
              </a:spcBef>
              <a:spcAft>
                <a:spcPct val="0"/>
              </a:spcAft>
              <a:defRPr>
                <a:solidFill>
                  <a:schemeClr val="tx1"/>
                </a:solidFill>
                <a:latin typeface="Calibri" panose="020F0502020204030204" pitchFamily="34" charset="0"/>
              </a:defRPr>
            </a:lvl6pPr>
            <a:lvl7pPr marL="2949512" indent="-226886" defTabSz="453771" eaLnBrk="0" fontAlgn="base" hangingPunct="0">
              <a:spcBef>
                <a:spcPct val="0"/>
              </a:spcBef>
              <a:spcAft>
                <a:spcPct val="0"/>
              </a:spcAft>
              <a:defRPr>
                <a:solidFill>
                  <a:schemeClr val="tx1"/>
                </a:solidFill>
                <a:latin typeface="Calibri" panose="020F0502020204030204" pitchFamily="34" charset="0"/>
              </a:defRPr>
            </a:lvl7pPr>
            <a:lvl8pPr marL="3403283" indent="-226886" defTabSz="453771" eaLnBrk="0" fontAlgn="base" hangingPunct="0">
              <a:spcBef>
                <a:spcPct val="0"/>
              </a:spcBef>
              <a:spcAft>
                <a:spcPct val="0"/>
              </a:spcAft>
              <a:defRPr>
                <a:solidFill>
                  <a:schemeClr val="tx1"/>
                </a:solidFill>
                <a:latin typeface="Calibri" panose="020F0502020204030204" pitchFamily="34" charset="0"/>
              </a:defRPr>
            </a:lvl8pPr>
            <a:lvl9pPr marL="3857054" indent="-226886" defTabSz="453771"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30</a:t>
            </a:fld>
            <a:endParaRPr kumimoji="1"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482038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2138" y="663575"/>
            <a:ext cx="5868987" cy="4064000"/>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31</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a:extLst>
              <a:ext uri="{FF2B5EF4-FFF2-40B4-BE49-F238E27FC236}">
                <a16:creationId xmlns:a16="http://schemas.microsoft.com/office/drawing/2014/main" id="{D296FF1E-A6C7-75B8-6828-F4D232AA7FC5}"/>
              </a:ext>
            </a:extLst>
          </p:cNvPr>
          <p:cNvSpPr>
            <a:spLocks noGrp="1" noRot="1" noChangeAspect="1" noChangeArrowheads="1" noTextEdit="1"/>
          </p:cNvSpPr>
          <p:nvPr>
            <p:ph type="sldImg"/>
          </p:nvPr>
        </p:nvSpPr>
        <p:spPr bwMode="auto">
          <a:xfrm>
            <a:off x="592138" y="663575"/>
            <a:ext cx="5868987" cy="4064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a:extLst>
              <a:ext uri="{FF2B5EF4-FFF2-40B4-BE49-F238E27FC236}">
                <a16:creationId xmlns:a16="http://schemas.microsoft.com/office/drawing/2014/main" id="{3A365CE1-9FD7-A035-F576-F9D838FC56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63492" name="スライド番号プレースホルダー 3">
            <a:extLst>
              <a:ext uri="{FF2B5EF4-FFF2-40B4-BE49-F238E27FC236}">
                <a16:creationId xmlns:a16="http://schemas.microsoft.com/office/drawing/2014/main" id="{525FB4AA-AA5D-B08D-5E1B-B3D91B7856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9823" indent="-296086">
              <a:defRPr>
                <a:solidFill>
                  <a:schemeClr val="tx1"/>
                </a:solidFill>
                <a:latin typeface="Calibri" panose="020F0502020204030204" pitchFamily="34" charset="0"/>
              </a:defRPr>
            </a:lvl2pPr>
            <a:lvl3pPr marL="1184342" indent="-236868">
              <a:defRPr>
                <a:solidFill>
                  <a:schemeClr val="tx1"/>
                </a:solidFill>
                <a:latin typeface="Calibri" panose="020F0502020204030204" pitchFamily="34" charset="0"/>
              </a:defRPr>
            </a:lvl3pPr>
            <a:lvl4pPr marL="1658079" indent="-236868">
              <a:defRPr>
                <a:solidFill>
                  <a:schemeClr val="tx1"/>
                </a:solidFill>
                <a:latin typeface="Calibri" panose="020F0502020204030204" pitchFamily="34" charset="0"/>
              </a:defRPr>
            </a:lvl4pPr>
            <a:lvl5pPr marL="2131817" indent="-236868">
              <a:defRPr>
                <a:solidFill>
                  <a:schemeClr val="tx1"/>
                </a:solidFill>
                <a:latin typeface="Calibri" panose="020F0502020204030204" pitchFamily="34" charset="0"/>
              </a:defRPr>
            </a:lvl5pPr>
            <a:lvl6pPr marL="2605553" indent="-236868" defTabSz="473737" eaLnBrk="0" fontAlgn="base" hangingPunct="0">
              <a:spcBef>
                <a:spcPct val="0"/>
              </a:spcBef>
              <a:spcAft>
                <a:spcPct val="0"/>
              </a:spcAft>
              <a:defRPr>
                <a:solidFill>
                  <a:schemeClr val="tx1"/>
                </a:solidFill>
                <a:latin typeface="Calibri" panose="020F0502020204030204" pitchFamily="34" charset="0"/>
              </a:defRPr>
            </a:lvl6pPr>
            <a:lvl7pPr marL="3079290" indent="-236868" defTabSz="473737" eaLnBrk="0" fontAlgn="base" hangingPunct="0">
              <a:spcBef>
                <a:spcPct val="0"/>
              </a:spcBef>
              <a:spcAft>
                <a:spcPct val="0"/>
              </a:spcAft>
              <a:defRPr>
                <a:solidFill>
                  <a:schemeClr val="tx1"/>
                </a:solidFill>
                <a:latin typeface="Calibri" panose="020F0502020204030204" pitchFamily="34" charset="0"/>
              </a:defRPr>
            </a:lvl7pPr>
            <a:lvl8pPr marL="3553027" indent="-236868" defTabSz="473737" eaLnBrk="0" fontAlgn="base" hangingPunct="0">
              <a:spcBef>
                <a:spcPct val="0"/>
              </a:spcBef>
              <a:spcAft>
                <a:spcPct val="0"/>
              </a:spcAft>
              <a:defRPr>
                <a:solidFill>
                  <a:schemeClr val="tx1"/>
                </a:solidFill>
                <a:latin typeface="Calibri" panose="020F0502020204030204" pitchFamily="34" charset="0"/>
              </a:defRPr>
            </a:lvl8pPr>
            <a:lvl9pPr marL="4026764" indent="-236868" defTabSz="473737" eaLnBrk="0" fontAlgn="base" hangingPunct="0">
              <a:spcBef>
                <a:spcPct val="0"/>
              </a:spcBef>
              <a:spcAft>
                <a:spcPct val="0"/>
              </a:spcAft>
              <a:defRPr>
                <a:solidFill>
                  <a:schemeClr val="tx1"/>
                </a:solidFill>
                <a:latin typeface="Calibri" panose="020F0502020204030204" pitchFamily="34" charset="0"/>
              </a:defRPr>
            </a:lvl9pPr>
          </a:lstStyle>
          <a:p>
            <a:fld id="{C8B605BB-F9AB-4544-9DE4-3F59FE0FDAA6}" type="slidenum">
              <a:rPr lang="ja-JP" altLang="en-US" smtClean="0">
                <a:solidFill>
                  <a:srgbClr val="000000"/>
                </a:solidFill>
                <a:latin typeface="游ゴシック" panose="020B0400000000000000" pitchFamily="50" charset="-128"/>
              </a:rPr>
              <a:pPr/>
              <a:t>32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D574BDDC-18D5-121D-9A21-72D98782B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2AE19399-1FF2-08EB-72E5-86CE74FA8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a:extLst>
              <a:ext uri="{FF2B5EF4-FFF2-40B4-BE49-F238E27FC236}">
                <a16:creationId xmlns:a16="http://schemas.microsoft.com/office/drawing/2014/main" id="{A07BB1FA-D809-A4F3-6537-CFCE56CC6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2105" indent="-285183">
              <a:spcBef>
                <a:spcPct val="30000"/>
              </a:spcBef>
              <a:defRPr kumimoji="1" sz="1200">
                <a:solidFill>
                  <a:schemeClr val="tx1"/>
                </a:solidFill>
                <a:latin typeface="游ゴシック" panose="020B0400000000000000" pitchFamily="50" charset="-128"/>
              </a:defRPr>
            </a:lvl2pPr>
            <a:lvl3pPr marL="1142306" indent="-228462">
              <a:spcBef>
                <a:spcPct val="30000"/>
              </a:spcBef>
              <a:defRPr kumimoji="1" sz="1200">
                <a:solidFill>
                  <a:schemeClr val="tx1"/>
                </a:solidFill>
                <a:latin typeface="游ゴシック" panose="020B0400000000000000" pitchFamily="50" charset="-128"/>
              </a:defRPr>
            </a:lvl3pPr>
            <a:lvl4pPr marL="1599228" indent="-228462">
              <a:spcBef>
                <a:spcPct val="30000"/>
              </a:spcBef>
              <a:defRPr kumimoji="1" sz="1200">
                <a:solidFill>
                  <a:schemeClr val="tx1"/>
                </a:solidFill>
                <a:latin typeface="游ゴシック" panose="020B0400000000000000" pitchFamily="50" charset="-128"/>
              </a:defRPr>
            </a:lvl4pPr>
            <a:lvl5pPr marL="2056150" indent="-228462">
              <a:spcBef>
                <a:spcPct val="30000"/>
              </a:spcBef>
              <a:defRPr kumimoji="1" sz="1200">
                <a:solidFill>
                  <a:schemeClr val="tx1"/>
                </a:solidFill>
                <a:latin typeface="游ゴシック" panose="020B0400000000000000" pitchFamily="50" charset="-128"/>
              </a:defRPr>
            </a:lvl5pPr>
            <a:lvl6pPr marL="2509921"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6pPr>
            <a:lvl7pPr marL="2963692"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7pPr>
            <a:lvl8pPr marL="3417463"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8pPr>
            <a:lvl9pPr marL="3871234"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8262D86B-B411-46B3-8E64-03F0EEA5EDEC}" type="slidenum">
              <a:rPr lang="ja-JP" altLang="en-US" smtClean="0">
                <a:solidFill>
                  <a:srgbClr val="000000"/>
                </a:solidFill>
              </a:rPr>
              <a:pPr>
                <a:spcBef>
                  <a:spcPct val="0"/>
                </a:spcBef>
              </a:pPr>
              <a:t>1</a:t>
            </a:fld>
            <a:endParaRPr lang="ja-JP"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039124AF-035C-938B-A284-BF69E8F52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791496A7-D759-8FCB-28DC-2CD1C9FEDD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4"/>
              </a:spcBef>
            </a:pPr>
            <a:endParaRPr lang="en-US" altLang="ja-JP"/>
          </a:p>
        </p:txBody>
      </p:sp>
      <p:sp>
        <p:nvSpPr>
          <p:cNvPr id="62468" name="スライド番号プレースホルダー 3">
            <a:extLst>
              <a:ext uri="{FF2B5EF4-FFF2-40B4-BE49-F238E27FC236}">
                <a16:creationId xmlns:a16="http://schemas.microsoft.com/office/drawing/2014/main" id="{17BD73C8-21FF-B66F-62C7-014919CCD4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2105" indent="-285183">
              <a:spcBef>
                <a:spcPct val="30000"/>
              </a:spcBef>
              <a:defRPr kumimoji="1" sz="1200">
                <a:solidFill>
                  <a:schemeClr val="tx1"/>
                </a:solidFill>
                <a:latin typeface="游ゴシック" panose="020B0400000000000000" pitchFamily="50" charset="-128"/>
              </a:defRPr>
            </a:lvl2pPr>
            <a:lvl3pPr marL="1142306" indent="-228462">
              <a:spcBef>
                <a:spcPct val="30000"/>
              </a:spcBef>
              <a:defRPr kumimoji="1" sz="1200">
                <a:solidFill>
                  <a:schemeClr val="tx1"/>
                </a:solidFill>
                <a:latin typeface="游ゴシック" panose="020B0400000000000000" pitchFamily="50" charset="-128"/>
              </a:defRPr>
            </a:lvl3pPr>
            <a:lvl4pPr marL="1599228" indent="-228462">
              <a:spcBef>
                <a:spcPct val="30000"/>
              </a:spcBef>
              <a:defRPr kumimoji="1" sz="1200">
                <a:solidFill>
                  <a:schemeClr val="tx1"/>
                </a:solidFill>
                <a:latin typeface="游ゴシック" panose="020B0400000000000000" pitchFamily="50" charset="-128"/>
              </a:defRPr>
            </a:lvl4pPr>
            <a:lvl5pPr marL="2056150" indent="-228462">
              <a:spcBef>
                <a:spcPct val="30000"/>
              </a:spcBef>
              <a:defRPr kumimoji="1" sz="1200">
                <a:solidFill>
                  <a:schemeClr val="tx1"/>
                </a:solidFill>
                <a:latin typeface="游ゴシック" panose="020B0400000000000000" pitchFamily="50" charset="-128"/>
              </a:defRPr>
            </a:lvl5pPr>
            <a:lvl6pPr marL="2509921"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6pPr>
            <a:lvl7pPr marL="2963692"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7pPr>
            <a:lvl8pPr marL="3417463"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8pPr>
            <a:lvl9pPr marL="3871234"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6CEDAAE1-6D51-41B0-9525-945B18BBE4B4}" type="slidenum">
              <a:rPr lang="ja-JP" altLang="en-US" smtClean="0">
                <a:solidFill>
                  <a:srgbClr val="000000"/>
                </a:solidFill>
              </a:rPr>
              <a:pPr>
                <a:spcBef>
                  <a:spcPct val="0"/>
                </a:spcBef>
              </a:pPr>
              <a:t>33</a:t>
            </a:fld>
            <a:endParaRPr lang="ja-JP" altLang="en-US">
              <a:solidFill>
                <a:srgbClr val="000000"/>
              </a:solidFill>
            </a:endParaRPr>
          </a:p>
        </p:txBody>
      </p:sp>
    </p:spTree>
    <p:extLst>
      <p:ext uri="{BB962C8B-B14F-4D97-AF65-F5344CB8AC3E}">
        <p14:creationId xmlns:p14="http://schemas.microsoft.com/office/powerpoint/2010/main" val="235129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2F52-4712-0EE5-4A3A-513506328103}"/>
            </a:ext>
          </a:extLst>
        </p:cNvPr>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B12E2530-764A-6211-5E7B-2338425828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066C4488-E30A-D301-03F2-1611F0689D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4"/>
              </a:spcBef>
            </a:pPr>
            <a:endParaRPr lang="en-US" altLang="ja-JP"/>
          </a:p>
        </p:txBody>
      </p:sp>
      <p:sp>
        <p:nvSpPr>
          <p:cNvPr id="15364" name="スライド番号プレースホルダー 3">
            <a:extLst>
              <a:ext uri="{FF2B5EF4-FFF2-40B4-BE49-F238E27FC236}">
                <a16:creationId xmlns:a16="http://schemas.microsoft.com/office/drawing/2014/main" id="{BFDC6ECB-041A-587A-3815-62B6A43A10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2105" indent="-285183">
              <a:spcBef>
                <a:spcPct val="30000"/>
              </a:spcBef>
              <a:defRPr kumimoji="1" sz="1200">
                <a:solidFill>
                  <a:schemeClr val="tx1"/>
                </a:solidFill>
                <a:latin typeface="游ゴシック" panose="020B0400000000000000" pitchFamily="50" charset="-128"/>
              </a:defRPr>
            </a:lvl2pPr>
            <a:lvl3pPr marL="1142306" indent="-228462">
              <a:spcBef>
                <a:spcPct val="30000"/>
              </a:spcBef>
              <a:defRPr kumimoji="1" sz="1200">
                <a:solidFill>
                  <a:schemeClr val="tx1"/>
                </a:solidFill>
                <a:latin typeface="游ゴシック" panose="020B0400000000000000" pitchFamily="50" charset="-128"/>
              </a:defRPr>
            </a:lvl3pPr>
            <a:lvl4pPr marL="1599228" indent="-228462">
              <a:spcBef>
                <a:spcPct val="30000"/>
              </a:spcBef>
              <a:defRPr kumimoji="1" sz="1200">
                <a:solidFill>
                  <a:schemeClr val="tx1"/>
                </a:solidFill>
                <a:latin typeface="游ゴシック" panose="020B0400000000000000" pitchFamily="50" charset="-128"/>
              </a:defRPr>
            </a:lvl4pPr>
            <a:lvl5pPr marL="2056150" indent="-228462">
              <a:spcBef>
                <a:spcPct val="30000"/>
              </a:spcBef>
              <a:defRPr kumimoji="1" sz="1200">
                <a:solidFill>
                  <a:schemeClr val="tx1"/>
                </a:solidFill>
                <a:latin typeface="游ゴシック" panose="020B0400000000000000" pitchFamily="50" charset="-128"/>
              </a:defRPr>
            </a:lvl5pPr>
            <a:lvl6pPr marL="2509921"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6pPr>
            <a:lvl7pPr marL="2963692"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7pPr>
            <a:lvl8pPr marL="3417463"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8pPr>
            <a:lvl9pPr marL="3871234"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98DEE5C7-3AE3-43F9-8997-925778F7FB6A}" type="slidenum">
              <a:rPr lang="ja-JP" altLang="en-US" smtClean="0">
                <a:solidFill>
                  <a:srgbClr val="000000"/>
                </a:solidFill>
              </a:rPr>
              <a:pPr>
                <a:spcBef>
                  <a:spcPct val="0"/>
                </a:spcBef>
              </a:pPr>
              <a:t>2</a:t>
            </a:fld>
            <a:endParaRPr lang="ja-JP" altLang="en-US">
              <a:solidFill>
                <a:srgbClr val="000000"/>
              </a:solidFill>
            </a:endParaRPr>
          </a:p>
        </p:txBody>
      </p:sp>
    </p:spTree>
    <p:extLst>
      <p:ext uri="{BB962C8B-B14F-4D97-AF65-F5344CB8AC3E}">
        <p14:creationId xmlns:p14="http://schemas.microsoft.com/office/powerpoint/2010/main" val="81804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1ED563D9-0143-4A44-5092-3B3DE5FF70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9DB9600A-CDE8-293B-C565-1EC9278082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100" dirty="0"/>
          </a:p>
        </p:txBody>
      </p:sp>
      <p:sp>
        <p:nvSpPr>
          <p:cNvPr id="17412" name="スライド番号プレースホルダー 3">
            <a:extLst>
              <a:ext uri="{FF2B5EF4-FFF2-40B4-BE49-F238E27FC236}">
                <a16:creationId xmlns:a16="http://schemas.microsoft.com/office/drawing/2014/main" id="{BB4BBCA2-6751-C531-A153-0AA72C97B7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5803" indent="-282032">
              <a:defRPr>
                <a:solidFill>
                  <a:schemeClr val="tx1"/>
                </a:solidFill>
                <a:latin typeface="Calibri" panose="020F0502020204030204" pitchFamily="34" charset="0"/>
              </a:defRPr>
            </a:lvl2pPr>
            <a:lvl3pPr marL="1132852" indent="-225310">
              <a:defRPr>
                <a:solidFill>
                  <a:schemeClr val="tx1"/>
                </a:solidFill>
                <a:latin typeface="Calibri" panose="020F0502020204030204" pitchFamily="34" charset="0"/>
              </a:defRPr>
            </a:lvl3pPr>
            <a:lvl4pPr marL="1586623" indent="-225310">
              <a:defRPr>
                <a:solidFill>
                  <a:schemeClr val="tx1"/>
                </a:solidFill>
                <a:latin typeface="Calibri" panose="020F0502020204030204" pitchFamily="34" charset="0"/>
              </a:defRPr>
            </a:lvl4pPr>
            <a:lvl5pPr marL="2040394" indent="-225310">
              <a:defRPr>
                <a:solidFill>
                  <a:schemeClr val="tx1"/>
                </a:solidFill>
                <a:latin typeface="Calibri" panose="020F0502020204030204" pitchFamily="34" charset="0"/>
              </a:defRPr>
            </a:lvl5pPr>
            <a:lvl6pPr marL="2494165" indent="-225310" defTabSz="453771" eaLnBrk="0" fontAlgn="base" hangingPunct="0">
              <a:spcBef>
                <a:spcPct val="0"/>
              </a:spcBef>
              <a:spcAft>
                <a:spcPct val="0"/>
              </a:spcAft>
              <a:defRPr>
                <a:solidFill>
                  <a:schemeClr val="tx1"/>
                </a:solidFill>
                <a:latin typeface="Calibri" panose="020F0502020204030204" pitchFamily="34" charset="0"/>
              </a:defRPr>
            </a:lvl6pPr>
            <a:lvl7pPr marL="2947936" indent="-225310" defTabSz="453771" eaLnBrk="0" fontAlgn="base" hangingPunct="0">
              <a:spcBef>
                <a:spcPct val="0"/>
              </a:spcBef>
              <a:spcAft>
                <a:spcPct val="0"/>
              </a:spcAft>
              <a:defRPr>
                <a:solidFill>
                  <a:schemeClr val="tx1"/>
                </a:solidFill>
                <a:latin typeface="Calibri" panose="020F0502020204030204" pitchFamily="34" charset="0"/>
              </a:defRPr>
            </a:lvl7pPr>
            <a:lvl8pPr marL="3401707" indent="-225310" defTabSz="453771" eaLnBrk="0" fontAlgn="base" hangingPunct="0">
              <a:spcBef>
                <a:spcPct val="0"/>
              </a:spcBef>
              <a:spcAft>
                <a:spcPct val="0"/>
              </a:spcAft>
              <a:defRPr>
                <a:solidFill>
                  <a:schemeClr val="tx1"/>
                </a:solidFill>
                <a:latin typeface="Calibri" panose="020F0502020204030204" pitchFamily="34" charset="0"/>
              </a:defRPr>
            </a:lvl8pPr>
            <a:lvl9pPr marL="3855478" indent="-225310" defTabSz="453771" eaLnBrk="0" fontAlgn="base" hangingPunct="0">
              <a:spcBef>
                <a:spcPct val="0"/>
              </a:spcBef>
              <a:spcAft>
                <a:spcPct val="0"/>
              </a:spcAft>
              <a:defRPr>
                <a:solidFill>
                  <a:schemeClr val="tx1"/>
                </a:solidFill>
                <a:latin typeface="Calibri" panose="020F0502020204030204" pitchFamily="34" charset="0"/>
              </a:defRPr>
            </a:lvl9pPr>
          </a:lstStyle>
          <a:p>
            <a:fld id="{67DFE955-5074-445A-A306-467E9F990787}"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79AF315-C07D-EB4F-5BB2-76FC1C6FCF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E76871B-F5F9-D409-B95D-DF332BFDDFD8}"/>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FE3C642E-8CDB-FAA7-3F78-82D2A4955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259" indent="-283561">
              <a:defRPr>
                <a:solidFill>
                  <a:schemeClr val="tx1"/>
                </a:solidFill>
                <a:latin typeface="Calibri" panose="020F0502020204030204" pitchFamily="34" charset="0"/>
              </a:defRPr>
            </a:lvl2pPr>
            <a:lvl3pPr marL="1134245" indent="-226849">
              <a:defRPr>
                <a:solidFill>
                  <a:schemeClr val="tx1"/>
                </a:solidFill>
                <a:latin typeface="Calibri" panose="020F0502020204030204" pitchFamily="34" charset="0"/>
              </a:defRPr>
            </a:lvl3pPr>
            <a:lvl4pPr marL="1587942" indent="-226849">
              <a:defRPr>
                <a:solidFill>
                  <a:schemeClr val="tx1"/>
                </a:solidFill>
                <a:latin typeface="Calibri" panose="020F0502020204030204" pitchFamily="34" charset="0"/>
              </a:defRPr>
            </a:lvl4pPr>
            <a:lvl5pPr marL="2041641" indent="-226849">
              <a:defRPr>
                <a:solidFill>
                  <a:schemeClr val="tx1"/>
                </a:solidFill>
                <a:latin typeface="Calibri" panose="020F0502020204030204" pitchFamily="34" charset="0"/>
              </a:defRPr>
            </a:lvl5pPr>
            <a:lvl6pPr marL="2495338" indent="-226849" defTabSz="453698" eaLnBrk="0" fontAlgn="base" hangingPunct="0">
              <a:spcBef>
                <a:spcPct val="0"/>
              </a:spcBef>
              <a:spcAft>
                <a:spcPct val="0"/>
              </a:spcAft>
              <a:defRPr>
                <a:solidFill>
                  <a:schemeClr val="tx1"/>
                </a:solidFill>
                <a:latin typeface="Calibri" panose="020F0502020204030204" pitchFamily="34" charset="0"/>
              </a:defRPr>
            </a:lvl6pPr>
            <a:lvl7pPr marL="2949036" indent="-226849" defTabSz="453698" eaLnBrk="0" fontAlgn="base" hangingPunct="0">
              <a:spcBef>
                <a:spcPct val="0"/>
              </a:spcBef>
              <a:spcAft>
                <a:spcPct val="0"/>
              </a:spcAft>
              <a:defRPr>
                <a:solidFill>
                  <a:schemeClr val="tx1"/>
                </a:solidFill>
                <a:latin typeface="Calibri" panose="020F0502020204030204" pitchFamily="34" charset="0"/>
              </a:defRPr>
            </a:lvl7pPr>
            <a:lvl8pPr marL="3402734" indent="-226849" defTabSz="453698" eaLnBrk="0" fontAlgn="base" hangingPunct="0">
              <a:spcBef>
                <a:spcPct val="0"/>
              </a:spcBef>
              <a:spcAft>
                <a:spcPct val="0"/>
              </a:spcAft>
              <a:defRPr>
                <a:solidFill>
                  <a:schemeClr val="tx1"/>
                </a:solidFill>
                <a:latin typeface="Calibri" panose="020F0502020204030204" pitchFamily="34" charset="0"/>
              </a:defRPr>
            </a:lvl8pPr>
            <a:lvl9pPr marL="3856432" indent="-226849" defTabSz="453698"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5</a:t>
            </a:fld>
            <a:endParaRPr lang="ja-JP" altLang="en-US">
              <a:latin typeface="游ゴシック"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2810C-DB55-713A-469D-E5C80315CB95}"/>
            </a:ext>
          </a:extLst>
        </p:cNvPr>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3A714509-7DE5-0B9D-903A-5A4E294B60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 2">
            <a:extLst>
              <a:ext uri="{FF2B5EF4-FFF2-40B4-BE49-F238E27FC236}">
                <a16:creationId xmlns:a16="http://schemas.microsoft.com/office/drawing/2014/main" id="{A1373B50-346A-7758-5C73-39BF350B78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 3">
            <a:extLst>
              <a:ext uri="{FF2B5EF4-FFF2-40B4-BE49-F238E27FC236}">
                <a16:creationId xmlns:a16="http://schemas.microsoft.com/office/drawing/2014/main" id="{FDB66D17-C0C5-9335-A2A0-48045EF1C0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7378" indent="-28360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4428"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8199"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1970"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5741"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9512"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03283"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7054"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830B292-2F79-49F9-9F00-9167CD2090EA}" type="slidenum">
              <a:rPr lang="ja-JP" altLang="en-US" smtClean="0"/>
              <a:pPr>
                <a:spcBef>
                  <a:spcPct val="0"/>
                </a:spcBef>
              </a:pPr>
              <a:t>6</a:t>
            </a:fld>
            <a:endParaRPr lang="ja-JP" altLang="en-US"/>
          </a:p>
        </p:txBody>
      </p:sp>
    </p:spTree>
    <p:extLst>
      <p:ext uri="{BB962C8B-B14F-4D97-AF65-F5344CB8AC3E}">
        <p14:creationId xmlns:p14="http://schemas.microsoft.com/office/powerpoint/2010/main" val="266223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A6133-EB16-41CC-00AE-2FEE8C5D5BFB}"/>
            </a:ext>
          </a:extLst>
        </p:cNvPr>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ACD84FDF-491B-FB40-DA06-F07AF13800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 2">
            <a:extLst>
              <a:ext uri="{FF2B5EF4-FFF2-40B4-BE49-F238E27FC236}">
                <a16:creationId xmlns:a16="http://schemas.microsoft.com/office/drawing/2014/main" id="{33B96B31-F326-E00D-AD01-0416AF797E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 3">
            <a:extLst>
              <a:ext uri="{FF2B5EF4-FFF2-40B4-BE49-F238E27FC236}">
                <a16:creationId xmlns:a16="http://schemas.microsoft.com/office/drawing/2014/main" id="{4FE164BE-DAB2-0670-4008-5D98FF6483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7378" indent="-28360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4428"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8199"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1970"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5741"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9512"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03283"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7054"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830B292-2F79-49F9-9F00-9167CD2090EA}" type="slidenum">
              <a:rPr lang="ja-JP" altLang="en-US" smtClean="0"/>
              <a:pPr>
                <a:spcBef>
                  <a:spcPct val="0"/>
                </a:spcBef>
              </a:pPr>
              <a:t>7</a:t>
            </a:fld>
            <a:endParaRPr lang="ja-JP" altLang="en-US"/>
          </a:p>
        </p:txBody>
      </p:sp>
    </p:spTree>
    <p:extLst>
      <p:ext uri="{BB962C8B-B14F-4D97-AF65-F5344CB8AC3E}">
        <p14:creationId xmlns:p14="http://schemas.microsoft.com/office/powerpoint/2010/main" val="150426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C753F-3021-9860-7450-36D142E87383}"/>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17053AA5-4753-2ECA-7ABC-ED3E83D997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1680E0A2-57D6-D472-2257-C099EAAEC7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91"/>
              </a:spcBef>
            </a:pPr>
            <a:endParaRPr lang="en-US" altLang="ja-JP"/>
          </a:p>
        </p:txBody>
      </p:sp>
      <p:sp>
        <p:nvSpPr>
          <p:cNvPr id="19460" name="スライド番号プレースホルダー 3">
            <a:extLst>
              <a:ext uri="{FF2B5EF4-FFF2-40B4-BE49-F238E27FC236}">
                <a16:creationId xmlns:a16="http://schemas.microsoft.com/office/drawing/2014/main" id="{43E5DBA0-A081-C5CF-66E5-F0EEA15400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378" indent="-283607">
              <a:defRPr>
                <a:solidFill>
                  <a:schemeClr val="tx1"/>
                </a:solidFill>
                <a:latin typeface="Calibri" panose="020F0502020204030204" pitchFamily="34" charset="0"/>
              </a:defRPr>
            </a:lvl2pPr>
            <a:lvl3pPr marL="1134428" indent="-226886">
              <a:defRPr>
                <a:solidFill>
                  <a:schemeClr val="tx1"/>
                </a:solidFill>
                <a:latin typeface="Calibri" panose="020F0502020204030204" pitchFamily="34" charset="0"/>
              </a:defRPr>
            </a:lvl3pPr>
            <a:lvl4pPr marL="1588199" indent="-226886">
              <a:defRPr>
                <a:solidFill>
                  <a:schemeClr val="tx1"/>
                </a:solidFill>
                <a:latin typeface="Calibri" panose="020F0502020204030204" pitchFamily="34" charset="0"/>
              </a:defRPr>
            </a:lvl4pPr>
            <a:lvl5pPr marL="2041970" indent="-226886">
              <a:defRPr>
                <a:solidFill>
                  <a:schemeClr val="tx1"/>
                </a:solidFill>
                <a:latin typeface="Calibri" panose="020F0502020204030204" pitchFamily="34" charset="0"/>
              </a:defRPr>
            </a:lvl5pPr>
            <a:lvl6pPr marL="2495741" indent="-226886" defTabSz="453771" eaLnBrk="0" fontAlgn="base" hangingPunct="0">
              <a:spcBef>
                <a:spcPct val="0"/>
              </a:spcBef>
              <a:spcAft>
                <a:spcPct val="0"/>
              </a:spcAft>
              <a:defRPr>
                <a:solidFill>
                  <a:schemeClr val="tx1"/>
                </a:solidFill>
                <a:latin typeface="Calibri" panose="020F0502020204030204" pitchFamily="34" charset="0"/>
              </a:defRPr>
            </a:lvl6pPr>
            <a:lvl7pPr marL="2949512" indent="-226886" defTabSz="453771" eaLnBrk="0" fontAlgn="base" hangingPunct="0">
              <a:spcBef>
                <a:spcPct val="0"/>
              </a:spcBef>
              <a:spcAft>
                <a:spcPct val="0"/>
              </a:spcAft>
              <a:defRPr>
                <a:solidFill>
                  <a:schemeClr val="tx1"/>
                </a:solidFill>
                <a:latin typeface="Calibri" panose="020F0502020204030204" pitchFamily="34" charset="0"/>
              </a:defRPr>
            </a:lvl7pPr>
            <a:lvl8pPr marL="3403283" indent="-226886" defTabSz="453771" eaLnBrk="0" fontAlgn="base" hangingPunct="0">
              <a:spcBef>
                <a:spcPct val="0"/>
              </a:spcBef>
              <a:spcAft>
                <a:spcPct val="0"/>
              </a:spcAft>
              <a:defRPr>
                <a:solidFill>
                  <a:schemeClr val="tx1"/>
                </a:solidFill>
                <a:latin typeface="Calibri" panose="020F0502020204030204" pitchFamily="34" charset="0"/>
              </a:defRPr>
            </a:lvl8pPr>
            <a:lvl9pPr marL="3857054" indent="-226886" defTabSz="453771"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8</a:t>
            </a:fld>
            <a:endParaRPr kumimoji="1"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299027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2B539-D471-0F91-CB90-0BD6A924565A}"/>
            </a:ext>
          </a:extLst>
        </p:cNvPr>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C3751D4F-78E2-BB00-8D11-63F5E66B90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 2">
            <a:extLst>
              <a:ext uri="{FF2B5EF4-FFF2-40B4-BE49-F238E27FC236}">
                <a16:creationId xmlns:a16="http://schemas.microsoft.com/office/drawing/2014/main" id="{493C0766-6138-354A-20C3-214F374BEB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 3">
            <a:extLst>
              <a:ext uri="{FF2B5EF4-FFF2-40B4-BE49-F238E27FC236}">
                <a16:creationId xmlns:a16="http://schemas.microsoft.com/office/drawing/2014/main" id="{C2313457-A45A-73A2-9BAE-F913A83317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7378" indent="-28360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4428"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8199"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1970"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5741"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9512"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03283"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7054"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830B292-2F79-49F9-9F00-9167CD2090EA}" type="slidenum">
              <a:rPr lang="ja-JP" altLang="en-US" smtClean="0"/>
              <a:pPr>
                <a:spcBef>
                  <a:spcPct val="0"/>
                </a:spcBef>
              </a:pPr>
              <a:t>9</a:t>
            </a:fld>
            <a:endParaRPr lang="ja-JP" altLang="en-US"/>
          </a:p>
        </p:txBody>
      </p:sp>
    </p:spTree>
    <p:extLst>
      <p:ext uri="{BB962C8B-B14F-4D97-AF65-F5344CB8AC3E}">
        <p14:creationId xmlns:p14="http://schemas.microsoft.com/office/powerpoint/2010/main" val="270576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1AFA8380-98DE-7AD6-FE84-4B417B8DC6B4}"/>
              </a:ext>
            </a:extLst>
          </p:cNvPr>
          <p:cNvSpPr>
            <a:spLocks noGrp="1"/>
          </p:cNvSpPr>
          <p:nvPr>
            <p:ph type="dt" sz="half" idx="10"/>
          </p:nvPr>
        </p:nvSpPr>
        <p:spPr/>
        <p:txBody>
          <a:bodyPr/>
          <a:lstStyle>
            <a:lvl1pPr>
              <a:defRPr/>
            </a:lvl1pPr>
          </a:lstStyle>
          <a:p>
            <a:pPr>
              <a:defRPr/>
            </a:pPr>
            <a:fld id="{EF8691BF-EC20-46E6-9C24-B842443251E3}" type="datetime1">
              <a:rPr lang="ja-JP" altLang="en-US"/>
              <a:pPr>
                <a:defRPr/>
              </a:pPr>
              <a:t>2025/4/12</a:t>
            </a:fld>
            <a:endParaRPr lang="ja-JP" altLang="en-US"/>
          </a:p>
        </p:txBody>
      </p:sp>
      <p:sp>
        <p:nvSpPr>
          <p:cNvPr id="5" name="Footer Placeholder 4">
            <a:extLst>
              <a:ext uri="{FF2B5EF4-FFF2-40B4-BE49-F238E27FC236}">
                <a16:creationId xmlns:a16="http://schemas.microsoft.com/office/drawing/2014/main" id="{5A59E26C-C5DF-05F9-9E51-5CAA218DAEC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AEE1167-01D2-AF1E-A07A-F821B36C5906}"/>
              </a:ext>
            </a:extLst>
          </p:cNvPr>
          <p:cNvSpPr>
            <a:spLocks noGrp="1"/>
          </p:cNvSpPr>
          <p:nvPr>
            <p:ph type="sldNum" sz="quarter" idx="12"/>
          </p:nvPr>
        </p:nvSpPr>
        <p:spPr/>
        <p:txBody>
          <a:bodyPr/>
          <a:lstStyle>
            <a:lvl1pPr>
              <a:defRPr/>
            </a:lvl1pPr>
          </a:lstStyle>
          <a:p>
            <a:pPr>
              <a:defRPr/>
            </a:pPr>
            <a:fld id="{B70E3B88-FBFE-4B1D-9DB5-C7D8BC81CC93}" type="slidenum">
              <a:rPr lang="ja-JP" altLang="en-US"/>
              <a:pPr>
                <a:defRPr/>
              </a:pPr>
              <a:t>‹#›</a:t>
            </a:fld>
            <a:endParaRPr lang="ja-JP" altLang="en-US"/>
          </a:p>
        </p:txBody>
      </p:sp>
    </p:spTree>
    <p:extLst>
      <p:ext uri="{BB962C8B-B14F-4D97-AF65-F5344CB8AC3E}">
        <p14:creationId xmlns:p14="http://schemas.microsoft.com/office/powerpoint/2010/main" val="3673679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E2468F-3B67-02AD-DB24-8768586ACB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17E93F-51DA-AA7C-E809-277C4CF3F0A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918053-5D60-2A0E-B6CC-F42BE44663EA}"/>
              </a:ext>
            </a:extLst>
          </p:cNvPr>
          <p:cNvSpPr>
            <a:spLocks noGrp="1"/>
          </p:cNvSpPr>
          <p:nvPr>
            <p:ph type="dt" sz="half" idx="10"/>
          </p:nvPr>
        </p:nvSpPr>
        <p:spPr/>
        <p:txBody>
          <a:bodyPr/>
          <a:lstStyle/>
          <a:p>
            <a:fld id="{EC4ABCC0-7279-4FC7-BE6E-D444BB0A35CF}" type="datetimeFigureOut">
              <a:rPr kumimoji="1" lang="ja-JP" altLang="en-US" smtClean="0"/>
              <a:t>2025/4/12</a:t>
            </a:fld>
            <a:endParaRPr kumimoji="1" lang="ja-JP" altLang="en-US"/>
          </a:p>
        </p:txBody>
      </p:sp>
      <p:sp>
        <p:nvSpPr>
          <p:cNvPr id="5" name="フッター プレースホルダー 4">
            <a:extLst>
              <a:ext uri="{FF2B5EF4-FFF2-40B4-BE49-F238E27FC236}">
                <a16:creationId xmlns:a16="http://schemas.microsoft.com/office/drawing/2014/main" id="{A6A855D3-E93E-36AD-64A2-E4A69AECF4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D9271E-D736-1E13-901B-CBD1D98CE05A}"/>
              </a:ext>
            </a:extLst>
          </p:cNvPr>
          <p:cNvSpPr>
            <a:spLocks noGrp="1"/>
          </p:cNvSpPr>
          <p:nvPr>
            <p:ph type="sldNum" sz="quarter" idx="12"/>
          </p:nvPr>
        </p:nvSpPr>
        <p:spPr/>
        <p:txBody>
          <a:bodyPr/>
          <a:lstStyle/>
          <a:p>
            <a:fld id="{00A7F484-314B-445E-A256-436C1D18F6CC}" type="slidenum">
              <a:rPr kumimoji="1" lang="ja-JP" altLang="en-US" smtClean="0"/>
              <a:t>‹#›</a:t>
            </a:fld>
            <a:endParaRPr kumimoji="1" lang="ja-JP" altLang="en-US"/>
          </a:p>
        </p:txBody>
      </p:sp>
    </p:spTree>
    <p:extLst>
      <p:ext uri="{BB962C8B-B14F-4D97-AF65-F5344CB8AC3E}">
        <p14:creationId xmlns:p14="http://schemas.microsoft.com/office/powerpoint/2010/main" val="214415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CC55E3A-551F-A37C-C950-4A3F922A66C7}"/>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5B683272-AA02-5CA3-78A9-9BA30733D126}"/>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3DA0EF3F-6E90-28DE-0F4C-A3394ADBCD13}"/>
              </a:ext>
            </a:extLst>
          </p:cNvPr>
          <p:cNvSpPr>
            <a:spLocks noGrp="1"/>
          </p:cNvSpPr>
          <p:nvPr>
            <p:ph type="sldNum" sz="quarter" idx="10"/>
          </p:nvPr>
        </p:nvSpPr>
        <p:spPr/>
        <p:txBody>
          <a:bodyPr/>
          <a:lstStyle>
            <a:lvl1pPr>
              <a:defRPr smtClean="0"/>
            </a:lvl1pPr>
          </a:lstStyle>
          <a:p>
            <a:pPr>
              <a:defRPr/>
            </a:pPr>
            <a:fld id="{7D6A04D6-2C00-4205-B2E7-9621766F576E}" type="slidenum">
              <a:rPr lang="ja-JP" altLang="en-US"/>
              <a:pPr>
                <a:defRPr/>
              </a:pPr>
              <a:t>‹#›</a:t>
            </a:fld>
            <a:endParaRPr lang="ja-JP" altLang="en-US"/>
          </a:p>
        </p:txBody>
      </p:sp>
    </p:spTree>
    <p:extLst>
      <p:ext uri="{BB962C8B-B14F-4D97-AF65-F5344CB8AC3E}">
        <p14:creationId xmlns:p14="http://schemas.microsoft.com/office/powerpoint/2010/main" val="20328161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22DAC07-4FAC-8DE1-8AD4-DAFC2BC9F25D}"/>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A10B13D-BE8B-E514-A9F6-A474ABA4978F}"/>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046F27A6-B824-9133-0499-EA3A29632B27}"/>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68F607F6-1F33-5907-47E2-8484AC55684F}"/>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4A31780F-731B-B5A5-7420-601F18E12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210556A5-9223-3AAF-9293-C4C431B3E513}"/>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ADDC8EB0-289A-E91E-CDFF-46C2E3546F28}"/>
              </a:ext>
            </a:extLst>
          </p:cNvPr>
          <p:cNvSpPr>
            <a:spLocks noGrp="1"/>
          </p:cNvSpPr>
          <p:nvPr>
            <p:ph type="sldNum" sz="quarter" idx="10"/>
          </p:nvPr>
        </p:nvSpPr>
        <p:spPr/>
        <p:txBody>
          <a:bodyPr/>
          <a:lstStyle>
            <a:lvl1pPr>
              <a:defRPr smtClean="0"/>
            </a:lvl1pPr>
          </a:lstStyle>
          <a:p>
            <a:pPr>
              <a:defRPr/>
            </a:pPr>
            <a:fld id="{FEE294C4-4AD2-46A6-BC76-8710259AC561}" type="slidenum">
              <a:rPr lang="ja-JP" altLang="en-US"/>
              <a:pPr>
                <a:defRPr/>
              </a:pPr>
              <a:t>‹#›</a:t>
            </a:fld>
            <a:endParaRPr lang="ja-JP" altLang="en-US"/>
          </a:p>
        </p:txBody>
      </p:sp>
    </p:spTree>
    <p:extLst>
      <p:ext uri="{BB962C8B-B14F-4D97-AF65-F5344CB8AC3E}">
        <p14:creationId xmlns:p14="http://schemas.microsoft.com/office/powerpoint/2010/main" val="996414981"/>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85EE0D65-8E53-A32F-5A5E-F7CFCC82A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1E720CB7-9A56-26D8-2B1C-37A61D816EFB}"/>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受講者同士で、自由に話してみましょう</a:t>
            </a:r>
          </a:p>
        </p:txBody>
      </p: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2675671216"/>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1875872705"/>
      </p:ext>
    </p:extLst>
  </p:cSld>
  <p:clrMapOvr>
    <a:masterClrMapping/>
  </p:clrMapOvr>
  <p:transition spd="slow"/>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AA96735-E05A-FDD1-021B-B79217FDC3B3}"/>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0C9666F-90BE-9978-B57F-CE95BD5A886B}"/>
              </a:ext>
            </a:extLst>
          </p:cNvPr>
          <p:cNvSpPr>
            <a:spLocks noGrp="1"/>
          </p:cNvSpPr>
          <p:nvPr>
            <p:ph type="sldNum" sz="quarter" idx="10"/>
          </p:nvPr>
        </p:nvSpPr>
        <p:spPr/>
        <p:txBody>
          <a:bodyPr/>
          <a:lstStyle>
            <a:lvl1pPr>
              <a:defRPr smtClean="0"/>
            </a:lvl1pPr>
          </a:lstStyle>
          <a:p>
            <a:pPr>
              <a:defRPr/>
            </a:pPr>
            <a:fld id="{98A27851-3CE3-464B-B113-B423DC6DF932}" type="slidenum">
              <a:rPr lang="ja-JP" altLang="en-US"/>
              <a:pPr>
                <a:defRPr/>
              </a:pPr>
              <a:t>‹#›</a:t>
            </a:fld>
            <a:endParaRPr lang="ja-JP" altLang="en-US"/>
          </a:p>
        </p:txBody>
      </p:sp>
    </p:spTree>
    <p:extLst>
      <p:ext uri="{BB962C8B-B14F-4D97-AF65-F5344CB8AC3E}">
        <p14:creationId xmlns:p14="http://schemas.microsoft.com/office/powerpoint/2010/main" val="1808594691"/>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26ED769-1E9C-A5D6-F1DB-78851B3352FD}"/>
              </a:ext>
            </a:extLst>
          </p:cNvPr>
          <p:cNvSpPr>
            <a:spLocks noGrp="1"/>
          </p:cNvSpPr>
          <p:nvPr>
            <p:ph type="sldNum" sz="quarter" idx="10"/>
          </p:nvPr>
        </p:nvSpPr>
        <p:spPr/>
        <p:txBody>
          <a:bodyPr/>
          <a:lstStyle>
            <a:lvl1pPr>
              <a:defRPr smtClean="0"/>
            </a:lvl1pPr>
          </a:lstStyle>
          <a:p>
            <a:pPr>
              <a:defRPr/>
            </a:pPr>
            <a:fld id="{2A484881-CA4A-4772-BDA3-85E6A5CE156F}" type="slidenum">
              <a:rPr lang="ja-JP" altLang="en-US"/>
              <a:pPr>
                <a:defRPr/>
              </a:pPr>
              <a:t>‹#›</a:t>
            </a:fld>
            <a:endParaRPr lang="ja-JP" altLang="en-US"/>
          </a:p>
        </p:txBody>
      </p:sp>
    </p:spTree>
    <p:extLst>
      <p:ext uri="{BB962C8B-B14F-4D97-AF65-F5344CB8AC3E}">
        <p14:creationId xmlns:p14="http://schemas.microsoft.com/office/powerpoint/2010/main" val="2050830368"/>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70BAC97-EA2D-7027-BA68-DEAFB45BD05C}"/>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843720F-7ADA-B18E-7AD0-7C90D02EBC20}"/>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AE67F52D-74BA-6A04-67BF-56BA1A1D26DC}"/>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5F7946E3-4763-5030-442B-F00AFF254AF8}"/>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FE425AE6-DB85-7657-2683-377DB95AEA9B}"/>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13E83161-8AB2-86E2-9903-BF617BD1B1A8}"/>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D387BE86-FE7D-0A13-0E4A-E074CCDC7D9C}"/>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750DAEF0-C5ED-2B3E-D019-A6C86DEFB5AB}"/>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1B4846F3-0964-24E4-89FB-2573594A14B9}"/>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4180E181-7B4E-C888-01C6-25EE0E1B7EAA}"/>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A8E41967-0CD4-0137-FEFD-B2A92CADB1BD}"/>
              </a:ext>
            </a:extLst>
          </p:cNvPr>
          <p:cNvSpPr>
            <a:spLocks noGrp="1"/>
          </p:cNvSpPr>
          <p:nvPr>
            <p:ph type="sldNum" sz="quarter" idx="10"/>
          </p:nvPr>
        </p:nvSpPr>
        <p:spPr/>
        <p:txBody>
          <a:bodyPr/>
          <a:lstStyle>
            <a:lvl1pPr>
              <a:defRPr smtClean="0"/>
            </a:lvl1pPr>
          </a:lstStyle>
          <a:p>
            <a:pPr>
              <a:defRPr/>
            </a:pPr>
            <a:fld id="{F4CA907F-A5B6-430B-9207-B8AF9FF199C3}" type="slidenum">
              <a:rPr lang="ja-JP" altLang="en-US"/>
              <a:pPr>
                <a:defRPr/>
              </a:pPr>
              <a:t>‹#›</a:t>
            </a:fld>
            <a:endParaRPr lang="ja-JP" altLang="en-US"/>
          </a:p>
        </p:txBody>
      </p:sp>
    </p:spTree>
    <p:extLst>
      <p:ext uri="{BB962C8B-B14F-4D97-AF65-F5344CB8AC3E}">
        <p14:creationId xmlns:p14="http://schemas.microsoft.com/office/powerpoint/2010/main" val="2305653914"/>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0F3587-CD63-E41C-A873-23DD799428FB}"/>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46341A6-8BA1-3326-7918-E5FBF1881587}"/>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4" name="フリーフォーム: 図形 3">
            <a:extLst>
              <a:ext uri="{FF2B5EF4-FFF2-40B4-BE49-F238E27FC236}">
                <a16:creationId xmlns:a16="http://schemas.microsoft.com/office/drawing/2014/main" id="{2249676D-CE1E-559E-A1C0-C02D942626A7}"/>
              </a:ext>
            </a:extLst>
          </p:cNvPr>
          <p:cNvSpPr/>
          <p:nvPr/>
        </p:nvSpPr>
        <p:spPr>
          <a:xfrm>
            <a:off x="6626225" y="649288"/>
            <a:ext cx="3117850"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919A987-3E1A-AE12-8DA1-F5238AA3CAE6}"/>
              </a:ext>
            </a:extLst>
          </p:cNvPr>
          <p:cNvSpPr txBox="1"/>
          <p:nvPr/>
        </p:nvSpPr>
        <p:spPr>
          <a:xfrm>
            <a:off x="6697663" y="760413"/>
            <a:ext cx="3052762" cy="261937"/>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ぜひ出典にも目を通してみましょう</a:t>
            </a:r>
          </a:p>
        </p:txBody>
      </p:sp>
      <p:sp>
        <p:nvSpPr>
          <p:cNvPr id="6" name="Slide Number Placeholder 5">
            <a:extLst>
              <a:ext uri="{FF2B5EF4-FFF2-40B4-BE49-F238E27FC236}">
                <a16:creationId xmlns:a16="http://schemas.microsoft.com/office/drawing/2014/main" id="{39D105F7-1A22-246C-C65F-7D251BFDEFBA}"/>
              </a:ext>
            </a:extLst>
          </p:cNvPr>
          <p:cNvSpPr>
            <a:spLocks noGrp="1"/>
          </p:cNvSpPr>
          <p:nvPr>
            <p:ph type="sldNum" sz="quarter" idx="10"/>
          </p:nvPr>
        </p:nvSpPr>
        <p:spPr/>
        <p:txBody>
          <a:bodyPr/>
          <a:lstStyle>
            <a:lvl1pPr>
              <a:defRPr smtClean="0"/>
            </a:lvl1pPr>
          </a:lstStyle>
          <a:p>
            <a:pPr>
              <a:defRPr/>
            </a:pPr>
            <a:fld id="{96EE6689-046C-48AF-80C1-583274532B4D}" type="slidenum">
              <a:rPr lang="ja-JP" altLang="en-US"/>
              <a:pPr>
                <a:defRPr/>
              </a:pPr>
              <a:t>‹#›</a:t>
            </a:fld>
            <a:endParaRPr lang="ja-JP" altLang="en-US"/>
          </a:p>
        </p:txBody>
      </p:sp>
    </p:spTree>
    <p:extLst>
      <p:ext uri="{BB962C8B-B14F-4D97-AF65-F5344CB8AC3E}">
        <p14:creationId xmlns:p14="http://schemas.microsoft.com/office/powerpoint/2010/main" val="3993774381"/>
      </p:ext>
    </p:extLst>
  </p:cSld>
  <p:clrMapOvr>
    <a:masterClrMapping/>
  </p:clrMapOvr>
  <p:transition spd="slow"/>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11F38B-617B-CAA6-5FB5-9E3533EDF243}"/>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20454CFF-8C76-A5E9-AB78-DC06812B0F7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079C1484-FE24-79D6-D0B9-9B3DCAE3D5C5}"/>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smtClean="0">
                <a:solidFill>
                  <a:schemeClr val="tx1">
                    <a:tint val="75000"/>
                  </a:schemeClr>
                </a:solidFill>
                <a:latin typeface="+mn-lt"/>
              </a:defRPr>
            </a:lvl1pPr>
          </a:lstStyle>
          <a:p>
            <a:pPr>
              <a:defRPr/>
            </a:pPr>
            <a:fld id="{0C8347EA-9763-46BC-8E94-246DE373ABF1}" type="datetime1">
              <a:rPr lang="ja-JP" altLang="en-US"/>
              <a:pPr>
                <a:defRPr/>
              </a:pPr>
              <a:t>2025/4/12</a:t>
            </a:fld>
            <a:endParaRPr lang="ja-JP" altLang="en-US"/>
          </a:p>
        </p:txBody>
      </p:sp>
      <p:sp>
        <p:nvSpPr>
          <p:cNvPr id="5" name="Footer Placeholder 4">
            <a:extLst>
              <a:ext uri="{FF2B5EF4-FFF2-40B4-BE49-F238E27FC236}">
                <a16:creationId xmlns:a16="http://schemas.microsoft.com/office/drawing/2014/main" id="{6B636C0B-D1E0-A6BB-403A-F95EA203F6AD}"/>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95EA8E6C-6B08-B882-9DA4-C5787D356964}"/>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smtClean="0">
                <a:solidFill>
                  <a:srgbClr val="898989"/>
                </a:solidFill>
              </a:defRPr>
            </a:lvl1pPr>
          </a:lstStyle>
          <a:p>
            <a:pPr>
              <a:defRPr/>
            </a:pPr>
            <a:fld id="{CB968F64-C2E5-4740-AAA7-DCC0EE24F5E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10" r:id="rId5"/>
    <p:sldLayoutId id="2147483705" r:id="rId6"/>
    <p:sldLayoutId id="2147483706" r:id="rId7"/>
    <p:sldLayoutId id="2147483707" r:id="rId8"/>
    <p:sldLayoutId id="2147483708" r:id="rId9"/>
    <p:sldLayoutId id="2147483709" r:id="rId10"/>
  </p:sldLayoutIdLst>
  <p:hf hdr="0" ftr="0" dt="0"/>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hyperlink" Target="https://www.mhlw.go.jp/content/11121000/001374464.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sv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90.png"/><Relationship Id="rId4" Type="http://schemas.openxmlformats.org/officeDocument/2006/relationships/slide" Target="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www.gakkohoken.jp/special/archives/220"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A49BD-5D73-88BD-DBFE-A2C8C7522FD1}"/>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D64BF65-7EE8-AC3B-F03D-0513D7164986}"/>
              </a:ext>
            </a:extLst>
          </p:cNvPr>
          <p:cNvSpPr txBox="1"/>
          <p:nvPr/>
        </p:nvSpPr>
        <p:spPr>
          <a:xfrm>
            <a:off x="967563" y="0"/>
            <a:ext cx="8938437"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rgbClr val="E9BC8F"/>
                </a:solidFill>
                <a:latin typeface="メイリオ" panose="020B0604030504040204" pitchFamily="50" charset="-128"/>
                <a:ea typeface="メイリオ" panose="020B0604030504040204" pitchFamily="50" charset="-128"/>
              </a:rPr>
              <a:t>No.4-5</a:t>
            </a:r>
            <a:r>
              <a:rPr kumimoji="1" lang="ja-JP" altLang="en-US" sz="13800" b="1" spc="300" dirty="0">
                <a:solidFill>
                  <a:srgbClr val="E9BC8F"/>
                </a:solidFill>
                <a:latin typeface="メイリオ" panose="020B0604030504040204" pitchFamily="50" charset="-128"/>
                <a:ea typeface="メイリオ" panose="020B0604030504040204" pitchFamily="50" charset="-128"/>
              </a:rPr>
              <a:t>②</a:t>
            </a:r>
            <a:endParaRPr kumimoji="1" lang="en-US" altLang="ja-JP" sz="13800" b="1" spc="300" dirty="0">
              <a:solidFill>
                <a:srgbClr val="E9BC8F"/>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A37AF1DA-4FE2-7160-4343-629FBB742AC5}"/>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
        <p:nvSpPr>
          <p:cNvPr id="3" name="平行四辺形 2">
            <a:extLst>
              <a:ext uri="{FF2B5EF4-FFF2-40B4-BE49-F238E27FC236}">
                <a16:creationId xmlns:a16="http://schemas.microsoft.com/office/drawing/2014/main" id="{3EA31823-66B8-4A4D-2504-C4E5B81DB264}"/>
              </a:ext>
            </a:extLst>
          </p:cNvPr>
          <p:cNvSpPr/>
          <p:nvPr/>
        </p:nvSpPr>
        <p:spPr>
          <a:xfrm>
            <a:off x="273000" y="3859160"/>
            <a:ext cx="9360000" cy="324000"/>
          </a:xfrm>
          <a:prstGeom prst="parallelogram">
            <a:avLst/>
          </a:prstGeom>
          <a:pattFill prst="wdUpDiag">
            <a:fgClr>
              <a:srgbClr val="E9BC8F"/>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正方形/長方形 3">
            <a:extLst>
              <a:ext uri="{FF2B5EF4-FFF2-40B4-BE49-F238E27FC236}">
                <a16:creationId xmlns:a16="http://schemas.microsoft.com/office/drawing/2014/main" id="{E8AF003F-8E41-274F-65BC-8CA297B32676}"/>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精神障害のある方への</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理解を深める</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2991126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C1366-9971-AA5A-6F5E-A9F6926E7E9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C75E92C-DAA2-398E-18AD-AFD9B7942570}"/>
              </a:ext>
            </a:extLst>
          </p:cNvPr>
          <p:cNvSpPr>
            <a:spLocks noGrp="1"/>
          </p:cNvSpPr>
          <p:nvPr>
            <p:ph type="title"/>
          </p:nvPr>
        </p:nvSpPr>
        <p:spPr>
          <a:xfrm>
            <a:off x="-1" y="-1"/>
            <a:ext cx="9905999" cy="1440000"/>
          </a:xfrm>
          <a:solidFill>
            <a:schemeClr val="tx2"/>
          </a:solidFill>
        </p:spPr>
        <p:txBody>
          <a:bodyPr rtlCol="0">
            <a:normAutofit/>
          </a:bodyPr>
          <a:lstStyle/>
          <a:p>
            <a:pPr algn="ctr">
              <a:defRPr/>
            </a:pPr>
            <a:r>
              <a:rPr lang="en-US" altLang="ja-JP" sz="3600" b="1" dirty="0">
                <a:solidFill>
                  <a:schemeClr val="bg1"/>
                </a:solidFill>
                <a:latin typeface="BIZ UDPゴシック" panose="020B0400000000000000" pitchFamily="50" charset="-128"/>
                <a:ea typeface="BIZ UDPゴシック" panose="020B0400000000000000" pitchFamily="50" charset="-128"/>
              </a:rPr>
              <a:t>2.</a:t>
            </a:r>
            <a:r>
              <a:rPr lang="ja-JP" altLang="en-US" sz="3600" b="1" dirty="0">
                <a:solidFill>
                  <a:schemeClr val="bg1"/>
                </a:solidFill>
                <a:latin typeface="BIZ UDPゴシック" panose="020B0400000000000000" pitchFamily="50" charset="-128"/>
                <a:ea typeface="BIZ UDPゴシック" panose="020B0400000000000000" pitchFamily="50" charset="-128"/>
              </a:rPr>
              <a:t>医療的支援を必要とする精神障害のある方（患者）</a:t>
            </a:r>
          </a:p>
        </p:txBody>
      </p:sp>
      <p:sp>
        <p:nvSpPr>
          <p:cNvPr id="21513" name="Rectangle 4">
            <a:extLst>
              <a:ext uri="{FF2B5EF4-FFF2-40B4-BE49-F238E27FC236}">
                <a16:creationId xmlns:a16="http://schemas.microsoft.com/office/drawing/2014/main" id="{3FCEB0D1-6B42-35D1-EB0C-558DE057109A}"/>
              </a:ext>
            </a:extLst>
          </p:cNvPr>
          <p:cNvSpPr>
            <a:spLocks noChangeArrowheads="1"/>
          </p:cNvSpPr>
          <p:nvPr/>
        </p:nvSpPr>
        <p:spPr bwMode="auto">
          <a:xfrm>
            <a:off x="0" y="1495499"/>
            <a:ext cx="990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defRPr/>
            </a:pPr>
            <a:r>
              <a:rPr lang="ja-JP" altLang="en-US" sz="2000" dirty="0">
                <a:solidFill>
                  <a:schemeClr val="tx2"/>
                </a:solidFill>
                <a:latin typeface="BIZ UDPゴシック" panose="020B0400000000000000" pitchFamily="50" charset="-128"/>
                <a:ea typeface="BIZ UDPゴシック" panose="020B0400000000000000" pitchFamily="50" charset="-128"/>
              </a:rPr>
              <a:t>　次に、</a:t>
            </a:r>
            <a:r>
              <a:rPr lang="ja-JP" altLang="en-US" sz="2000" b="1" dirty="0">
                <a:solidFill>
                  <a:srgbClr val="C00000"/>
                </a:solidFill>
                <a:latin typeface="BIZ UDPゴシック" panose="020B0400000000000000" pitchFamily="50" charset="-128"/>
                <a:ea typeface="BIZ UDPゴシック" panose="020B0400000000000000" pitchFamily="50" charset="-128"/>
              </a:rPr>
              <a:t>２．医療的支援を必要とする精神障害のある方（患者）</a:t>
            </a:r>
            <a:r>
              <a:rPr lang="ja-JP" altLang="en-US" sz="2000" dirty="0">
                <a:solidFill>
                  <a:schemeClr val="tx2"/>
                </a:solidFill>
                <a:latin typeface="BIZ UDPゴシック" panose="020B0400000000000000" pitchFamily="50" charset="-128"/>
                <a:ea typeface="BIZ UDPゴシック" panose="020B0400000000000000" pitchFamily="50" charset="-128"/>
              </a:rPr>
              <a:t>についてみていきます。</a:t>
            </a:r>
            <a:endParaRPr lang="en-US" altLang="ja-JP" sz="2000"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None/>
              <a:defRPr/>
            </a:pPr>
            <a:r>
              <a:rPr lang="ja-JP" altLang="en-US" sz="2000" dirty="0">
                <a:solidFill>
                  <a:schemeClr val="tx2"/>
                </a:solidFill>
                <a:latin typeface="BIZ UDPゴシック" panose="020B0400000000000000" pitchFamily="50" charset="-128"/>
                <a:ea typeface="BIZ UDPゴシック" panose="020B0400000000000000" pitchFamily="50" charset="-128"/>
              </a:rPr>
              <a:t>　精神保健福祉法における「精神障害者」は、</a:t>
            </a:r>
            <a:r>
              <a:rPr lang="ja-JP" altLang="en-US" sz="2000" b="1" u="sng" dirty="0">
                <a:solidFill>
                  <a:srgbClr val="C00000"/>
                </a:solidFill>
                <a:latin typeface="BIZ UDPゴシック" panose="020B0400000000000000" pitchFamily="50" charset="-128"/>
                <a:ea typeface="BIZ UDPゴシック" panose="020B0400000000000000" pitchFamily="50" charset="-128"/>
              </a:rPr>
              <a:t>疾患を診断された方</a:t>
            </a:r>
            <a:r>
              <a:rPr lang="ja-JP" altLang="en-US" sz="2000" dirty="0">
                <a:solidFill>
                  <a:schemeClr val="tx2"/>
                </a:solidFill>
                <a:latin typeface="BIZ UDPゴシック" panose="020B0400000000000000" pitchFamily="50" charset="-128"/>
                <a:ea typeface="BIZ UDPゴシック" panose="020B0400000000000000" pitchFamily="50" charset="-128"/>
              </a:rPr>
              <a:t>ということになります。</a:t>
            </a:r>
            <a:endParaRPr lang="en-US" altLang="ja-JP" sz="2000" dirty="0">
              <a:solidFill>
                <a:schemeClr val="tx2"/>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2">
            <a:extLst>
              <a:ext uri="{FF2B5EF4-FFF2-40B4-BE49-F238E27FC236}">
                <a16:creationId xmlns:a16="http://schemas.microsoft.com/office/drawing/2014/main" id="{CEC6BED9-BE96-C003-FCAA-AFCDC3AC2A6E}"/>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9</a:t>
            </a:fld>
            <a:endParaRPr lang="ja-JP" altLang="en-US" sz="1000">
              <a:solidFill>
                <a:srgbClr val="898989"/>
              </a:solidFill>
            </a:endParaRPr>
          </a:p>
        </p:txBody>
      </p:sp>
      <p:sp>
        <p:nvSpPr>
          <p:cNvPr id="7" name="Oval 5">
            <a:extLst>
              <a:ext uri="{FF2B5EF4-FFF2-40B4-BE49-F238E27FC236}">
                <a16:creationId xmlns:a16="http://schemas.microsoft.com/office/drawing/2014/main" id="{ED9DEECF-1AAE-EB6D-378C-05BAC99E66F0}"/>
              </a:ext>
            </a:extLst>
          </p:cNvPr>
          <p:cNvSpPr>
            <a:spLocks noChangeArrowheads="1"/>
          </p:cNvSpPr>
          <p:nvPr/>
        </p:nvSpPr>
        <p:spPr bwMode="auto">
          <a:xfrm>
            <a:off x="80759" y="2280968"/>
            <a:ext cx="9731721" cy="3504603"/>
          </a:xfrm>
          <a:prstGeom prst="ellipse">
            <a:avLst/>
          </a:prstGeom>
          <a:solidFill>
            <a:srgbClr val="FFFFFF"/>
          </a:solidFill>
          <a:ln w="222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dirty="0">
              <a:latin typeface="Arial" panose="020B0604020202020204" pitchFamily="34" charset="0"/>
            </a:endParaRPr>
          </a:p>
        </p:txBody>
      </p:sp>
      <p:sp>
        <p:nvSpPr>
          <p:cNvPr id="8" name="Oval 6">
            <a:extLst>
              <a:ext uri="{FF2B5EF4-FFF2-40B4-BE49-F238E27FC236}">
                <a16:creationId xmlns:a16="http://schemas.microsoft.com/office/drawing/2014/main" id="{4C652BBB-1FFA-F660-D564-799361BDB163}"/>
              </a:ext>
            </a:extLst>
          </p:cNvPr>
          <p:cNvSpPr>
            <a:spLocks noChangeArrowheads="1"/>
          </p:cNvSpPr>
          <p:nvPr/>
        </p:nvSpPr>
        <p:spPr bwMode="auto">
          <a:xfrm>
            <a:off x="79295" y="2620104"/>
            <a:ext cx="6662771" cy="2826327"/>
          </a:xfrm>
          <a:prstGeom prst="ellipse">
            <a:avLst/>
          </a:prstGeom>
          <a:solidFill>
            <a:schemeClr val="accent1">
              <a:lumMod val="40000"/>
              <a:lumOff val="60000"/>
              <a:alpha val="25000"/>
            </a:schemeClr>
          </a:solidFill>
          <a:ln w="25400">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9" name="Oval 7">
            <a:extLst>
              <a:ext uri="{FF2B5EF4-FFF2-40B4-BE49-F238E27FC236}">
                <a16:creationId xmlns:a16="http://schemas.microsoft.com/office/drawing/2014/main" id="{D5C56BFD-0FB4-A35F-E0F8-EC201F1E4549}"/>
              </a:ext>
            </a:extLst>
          </p:cNvPr>
          <p:cNvSpPr>
            <a:spLocks noChangeArrowheads="1"/>
          </p:cNvSpPr>
          <p:nvPr/>
        </p:nvSpPr>
        <p:spPr bwMode="auto">
          <a:xfrm>
            <a:off x="106015" y="3108660"/>
            <a:ext cx="3493926" cy="1856358"/>
          </a:xfrm>
          <a:prstGeom prst="ellipse">
            <a:avLst/>
          </a:prstGeom>
          <a:solidFill>
            <a:schemeClr val="accent1">
              <a:alpha val="34000"/>
            </a:schemeClr>
          </a:solidFill>
          <a:ln w="95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10" name="Rectangle 4">
            <a:extLst>
              <a:ext uri="{FF2B5EF4-FFF2-40B4-BE49-F238E27FC236}">
                <a16:creationId xmlns:a16="http://schemas.microsoft.com/office/drawing/2014/main" id="{AF36A33F-E32A-EE75-7E94-E270D0628390}"/>
              </a:ext>
            </a:extLst>
          </p:cNvPr>
          <p:cNvSpPr>
            <a:spLocks noChangeArrowheads="1"/>
          </p:cNvSpPr>
          <p:nvPr/>
        </p:nvSpPr>
        <p:spPr bwMode="auto">
          <a:xfrm>
            <a:off x="6742066" y="3637006"/>
            <a:ext cx="3003178" cy="7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１．メンタルヘルスの課題のある国民・住民</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11" name="Rectangle 4">
            <a:extLst>
              <a:ext uri="{FF2B5EF4-FFF2-40B4-BE49-F238E27FC236}">
                <a16:creationId xmlns:a16="http://schemas.microsoft.com/office/drawing/2014/main" id="{5B6BACFD-F0E1-9E17-D1C1-373A04F10633}"/>
              </a:ext>
            </a:extLst>
          </p:cNvPr>
          <p:cNvSpPr>
            <a:spLocks noChangeArrowheads="1"/>
          </p:cNvSpPr>
          <p:nvPr/>
        </p:nvSpPr>
        <p:spPr bwMode="auto">
          <a:xfrm>
            <a:off x="571306" y="3454027"/>
            <a:ext cx="2563344" cy="1142620"/>
          </a:xfrm>
          <a:prstGeom prst="rect">
            <a:avLst/>
          </a:prstGeom>
          <a:solidFill>
            <a:schemeClr val="bg1"/>
          </a:solidFill>
          <a:ln>
            <a:noFill/>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chemeClr val="tx2"/>
                </a:solidFill>
                <a:latin typeface="BIZ UDPゴシック" panose="020B0400000000000000" pitchFamily="50" charset="-128"/>
                <a:ea typeface="BIZ UDPゴシック" panose="020B0400000000000000" pitchFamily="50" charset="-128"/>
              </a:rPr>
              <a:t>3.</a:t>
            </a:r>
            <a:r>
              <a:rPr lang="ja-JP" altLang="en-US" sz="2275" b="1" dirty="0">
                <a:solidFill>
                  <a:schemeClr val="tx2"/>
                </a:solidFill>
                <a:latin typeface="BIZ UDPゴシック" panose="020B0400000000000000" pitchFamily="50" charset="-128"/>
                <a:ea typeface="BIZ UDPゴシック" panose="020B0400000000000000" pitchFamily="50" charset="-128"/>
              </a:rPr>
              <a:t>福祉的支援を</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必要とする</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精神障害のある方</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12" name="Rectangle 4">
            <a:extLst>
              <a:ext uri="{FF2B5EF4-FFF2-40B4-BE49-F238E27FC236}">
                <a16:creationId xmlns:a16="http://schemas.microsoft.com/office/drawing/2014/main" id="{72939628-B1E1-ABDE-D88A-16E89C53C0F6}"/>
              </a:ext>
            </a:extLst>
          </p:cNvPr>
          <p:cNvSpPr>
            <a:spLocks noChangeArrowheads="1"/>
          </p:cNvSpPr>
          <p:nvPr/>
        </p:nvSpPr>
        <p:spPr bwMode="auto">
          <a:xfrm>
            <a:off x="3599941" y="3454027"/>
            <a:ext cx="2786594" cy="1142620"/>
          </a:xfrm>
          <a:prstGeom prst="rect">
            <a:avLst/>
          </a:prstGeom>
          <a:solidFill>
            <a:schemeClr val="bg1"/>
          </a:solidFill>
          <a:ln w="57150">
            <a:solidFill>
              <a:srgbClr val="C00000"/>
            </a:solidFill>
            <a:prstDash val="sysDot"/>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rgbClr val="C00000"/>
                </a:solidFill>
                <a:latin typeface="BIZ UDPゴシック" panose="020B0400000000000000" pitchFamily="50" charset="-128"/>
                <a:ea typeface="BIZ UDPゴシック" panose="020B0400000000000000" pitchFamily="50" charset="-128"/>
              </a:rPr>
              <a:t>2.</a:t>
            </a:r>
            <a:r>
              <a:rPr lang="ja-JP" altLang="en-US" sz="2275" b="1" dirty="0">
                <a:solidFill>
                  <a:srgbClr val="C00000"/>
                </a:solidFill>
                <a:latin typeface="BIZ UDPゴシック" panose="020B0400000000000000" pitchFamily="50" charset="-128"/>
                <a:ea typeface="BIZ UDPゴシック" panose="020B0400000000000000" pitchFamily="50" charset="-128"/>
              </a:rPr>
              <a:t>医療的支援を</a:t>
            </a:r>
            <a:endParaRPr lang="en-US" altLang="ja-JP" sz="2275" b="1" dirty="0">
              <a:solidFill>
                <a:srgbClr val="C00000"/>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rgbClr val="C00000"/>
                </a:solidFill>
                <a:latin typeface="BIZ UDPゴシック" panose="020B0400000000000000" pitchFamily="50" charset="-128"/>
                <a:ea typeface="BIZ UDPゴシック" panose="020B0400000000000000" pitchFamily="50" charset="-128"/>
              </a:rPr>
              <a:t>必要とする精神障害のある方（患者）</a:t>
            </a:r>
            <a:endParaRPr lang="ja-JP" altLang="en-US" sz="2275" dirty="0">
              <a:solidFill>
                <a:srgbClr val="C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9961464-69BC-5C28-BD0A-466AC9D32E50}"/>
              </a:ext>
            </a:extLst>
          </p:cNvPr>
          <p:cNvSpPr txBox="1"/>
          <p:nvPr/>
        </p:nvSpPr>
        <p:spPr>
          <a:xfrm>
            <a:off x="671673" y="6074836"/>
            <a:ext cx="8643130" cy="646331"/>
          </a:xfrm>
          <a:prstGeom prst="rect">
            <a:avLst/>
          </a:prstGeom>
          <a:noFill/>
        </p:spPr>
        <p:txBody>
          <a:bodyPr wrap="square">
            <a:spAutoFit/>
          </a:bodyPr>
          <a:lstStyle/>
          <a:p>
            <a:pPr eaLnBrk="1" hangingPunct="1">
              <a:spcBef>
                <a:spcPct val="0"/>
              </a:spcBef>
              <a:defRPr/>
            </a:pPr>
            <a:r>
              <a:rPr lang="ja-JP" altLang="en-US" sz="1800" dirty="0">
                <a:solidFill>
                  <a:schemeClr val="tx2"/>
                </a:solidFill>
                <a:latin typeface="BIZ UDPゴシック" panose="020B0400000000000000" pitchFamily="50" charset="-128"/>
                <a:ea typeface="BIZ UDPゴシック" panose="020B0400000000000000" pitchFamily="50" charset="-128"/>
              </a:rPr>
              <a:t>精神保健福祉法第５条では、「統合失調症、精神作用物質による急性中毒又はその依存症、知的障害その他の精神疾患を有する者」</a:t>
            </a:r>
            <a:r>
              <a:rPr lang="ja-JP" altLang="en-US" dirty="0">
                <a:solidFill>
                  <a:schemeClr val="tx2"/>
                </a:solidFill>
                <a:latin typeface="BIZ UDPゴシック" panose="020B0400000000000000" pitchFamily="50" charset="-128"/>
                <a:ea typeface="BIZ UDPゴシック" panose="020B0400000000000000" pitchFamily="50" charset="-128"/>
              </a:rPr>
              <a:t>とされています。</a:t>
            </a:r>
            <a:endParaRPr lang="en-US" altLang="ja-JP" sz="1800" dirty="0">
              <a:solidFill>
                <a:schemeClr val="tx2"/>
              </a:solidFill>
              <a:latin typeface="BIZ UDPゴシック" panose="020B0400000000000000" pitchFamily="50" charset="-128"/>
              <a:ea typeface="BIZ UDPゴシック" panose="020B0400000000000000" pitchFamily="50" charset="-128"/>
            </a:endParaRPr>
          </a:p>
        </p:txBody>
      </p:sp>
      <p:cxnSp>
        <p:nvCxnSpPr>
          <p:cNvPr id="3" name="直線矢印コネクタ 2">
            <a:extLst>
              <a:ext uri="{FF2B5EF4-FFF2-40B4-BE49-F238E27FC236}">
                <a16:creationId xmlns:a16="http://schemas.microsoft.com/office/drawing/2014/main" id="{CAB87DB8-4732-AD9E-6F7C-68950E1449B8}"/>
              </a:ext>
            </a:extLst>
          </p:cNvPr>
          <p:cNvCxnSpPr>
            <a:cxnSpLocks/>
          </p:cNvCxnSpPr>
          <p:nvPr/>
        </p:nvCxnSpPr>
        <p:spPr>
          <a:xfrm flipH="1">
            <a:off x="1799359" y="3065311"/>
            <a:ext cx="630728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43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en-US" altLang="ja-JP" sz="3600" b="1" dirty="0">
                <a:solidFill>
                  <a:schemeClr val="bg1"/>
                </a:solidFill>
                <a:latin typeface="BIZ UDPゴシック" panose="020B0400000000000000" pitchFamily="50" charset="-128"/>
                <a:ea typeface="BIZ UDPゴシック" panose="020B0400000000000000" pitchFamily="50" charset="-128"/>
              </a:rPr>
              <a:t>2-1.</a:t>
            </a:r>
            <a:r>
              <a:rPr lang="ja-JP" altLang="en-US" sz="3600" b="1" dirty="0">
                <a:solidFill>
                  <a:schemeClr val="bg1"/>
                </a:solidFill>
                <a:latin typeface="BIZ UDPゴシック" panose="020B0400000000000000" pitchFamily="50" charset="-128"/>
                <a:ea typeface="BIZ UDPゴシック" panose="020B0400000000000000" pitchFamily="50" charset="-128"/>
              </a:rPr>
              <a:t>精神疾患を有する総患者数の推移</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rcRect/>
          <a:stretch/>
        </p:blipFill>
        <p:spPr>
          <a:xfrm>
            <a:off x="371474" y="2960418"/>
            <a:ext cx="5941869" cy="3595006"/>
          </a:xfrm>
          <a:prstGeom prst="rect">
            <a:avLst/>
          </a:prstGeom>
          <a:solidFill>
            <a:schemeClr val="bg1"/>
          </a:solidFill>
        </p:spPr>
      </p:pic>
      <p:sp>
        <p:nvSpPr>
          <p:cNvPr id="6" name="テキスト ボックス 5">
            <a:extLst>
              <a:ext uri="{FF2B5EF4-FFF2-40B4-BE49-F238E27FC236}">
                <a16:creationId xmlns:a16="http://schemas.microsoft.com/office/drawing/2014/main" id="{1F1B05F7-B144-C833-0EAE-EA7BBA15C0CE}"/>
              </a:ext>
            </a:extLst>
          </p:cNvPr>
          <p:cNvSpPr txBox="1">
            <a:spLocks noChangeArrowheads="1"/>
          </p:cNvSpPr>
          <p:nvPr/>
        </p:nvSpPr>
        <p:spPr bwMode="auto">
          <a:xfrm>
            <a:off x="-1" y="6687878"/>
            <a:ext cx="9905999" cy="17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参考資料４</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精神保健医療福祉の現状等について」</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第</a:t>
            </a:r>
            <a:r>
              <a:rPr lang="en-US" altLang="ja-JP" sz="1000" dirty="0">
                <a:latin typeface="メイリオ" panose="020B0604030504040204" pitchFamily="50" charset="-128"/>
                <a:ea typeface="メイリオ" panose="020B0604030504040204" pitchFamily="50" charset="-128"/>
              </a:rPr>
              <a:t>4</a:t>
            </a:r>
            <a:r>
              <a:rPr lang="ja-JP" altLang="en-US" sz="1000" dirty="0">
                <a:latin typeface="メイリオ" panose="020B0604030504040204" pitchFamily="50" charset="-128"/>
                <a:ea typeface="メイリオ" panose="020B0604030504040204" pitchFamily="50" charset="-128"/>
              </a:rPr>
              <a:t>回精神保健医療福祉の今後の施策推進に関する検討会</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令和</a:t>
            </a:r>
            <a:r>
              <a:rPr lang="en-US" altLang="ja-JP" sz="1000" dirty="0">
                <a:latin typeface="メイリオ" panose="020B0604030504040204" pitchFamily="50" charset="-128"/>
                <a:ea typeface="メイリオ" panose="020B0604030504040204" pitchFamily="50" charset="-128"/>
              </a:rPr>
              <a:t>7</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日</a:t>
            </a:r>
            <a:r>
              <a:rPr lang="en-US" altLang="ja-JP" sz="1000" dirty="0">
                <a:latin typeface="メイリオ" panose="020B0604030504040204" pitchFamily="50" charset="-128"/>
                <a:ea typeface="メイリオ" panose="020B0604030504040204" pitchFamily="50" charset="-128"/>
              </a:rPr>
              <a:t>,p3</a:t>
            </a:r>
            <a:endParaRPr lang="ja-JP" altLang="en-US" sz="1000" dirty="0">
              <a:latin typeface="メイリオ" panose="020B0604030504040204" pitchFamily="50" charset="-128"/>
              <a:ea typeface="メイリオ" panose="020B0604030504040204" pitchFamily="50" charset="-128"/>
            </a:endParaRPr>
          </a:p>
        </p:txBody>
      </p:sp>
      <p:sp>
        <p:nvSpPr>
          <p:cNvPr id="2" name="スライド番号プレースホルダー 2">
            <a:extLst>
              <a:ext uri="{FF2B5EF4-FFF2-40B4-BE49-F238E27FC236}">
                <a16:creationId xmlns:a16="http://schemas.microsoft.com/office/drawing/2014/main" id="{1C214133-E682-BA89-9FE4-4F4EBA57113A}"/>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10</a:t>
            </a:fld>
            <a:endParaRPr lang="ja-JP" altLang="en-US" sz="1000">
              <a:solidFill>
                <a:srgbClr val="898989"/>
              </a:solidFill>
            </a:endParaRPr>
          </a:p>
        </p:txBody>
      </p:sp>
      <p:sp>
        <p:nvSpPr>
          <p:cNvPr id="7" name="Rectangle 4">
            <a:extLst>
              <a:ext uri="{FF2B5EF4-FFF2-40B4-BE49-F238E27FC236}">
                <a16:creationId xmlns:a16="http://schemas.microsoft.com/office/drawing/2014/main" id="{75AF863C-91A2-A622-C1F3-D44215D4200E}"/>
              </a:ext>
            </a:extLst>
          </p:cNvPr>
          <p:cNvSpPr>
            <a:spLocks noChangeArrowheads="1"/>
          </p:cNvSpPr>
          <p:nvPr/>
        </p:nvSpPr>
        <p:spPr bwMode="auto">
          <a:xfrm>
            <a:off x="0" y="1440000"/>
            <a:ext cx="97317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eaLnBrk="1" hangingPunct="1">
              <a:spcBef>
                <a:spcPct val="0"/>
              </a:spcBef>
              <a:defRPr/>
            </a:pPr>
            <a:r>
              <a:rPr lang="ja-JP" altLang="en-US" sz="2000" dirty="0">
                <a:solidFill>
                  <a:schemeClr val="tx2"/>
                </a:solidFill>
                <a:latin typeface="BIZ UDPゴシック" panose="020B0400000000000000" pitchFamily="50" charset="-128"/>
                <a:ea typeface="BIZ UDPゴシック" panose="020B0400000000000000" pitchFamily="50" charset="-128"/>
              </a:rPr>
              <a:t>精神疾患を有する総患者数は年々増加しています。入院患者数は減少傾向にありますが、外来患者数は増加傾向にあります。</a:t>
            </a:r>
            <a:endParaRPr lang="en-US" altLang="ja-JP" sz="2000" dirty="0">
              <a:solidFill>
                <a:schemeClr val="tx2"/>
              </a:solidFill>
              <a:latin typeface="BIZ UDPゴシック" panose="020B0400000000000000" pitchFamily="50" charset="-128"/>
              <a:ea typeface="BIZ UDPゴシック" panose="020B0400000000000000" pitchFamily="50" charset="-128"/>
            </a:endParaRPr>
          </a:p>
          <a:p>
            <a:pPr marL="342900" indent="-342900" eaLnBrk="1" hangingPunct="1">
              <a:spcBef>
                <a:spcPct val="0"/>
              </a:spcBef>
              <a:defRPr/>
            </a:pPr>
            <a:r>
              <a:rPr lang="ja-JP" altLang="en-US" sz="2000" dirty="0">
                <a:solidFill>
                  <a:schemeClr val="tx2"/>
                </a:solidFill>
                <a:latin typeface="BIZ UDPゴシック" panose="020B0400000000000000" pitchFamily="50" charset="-128"/>
                <a:ea typeface="BIZ UDPゴシック" panose="020B0400000000000000" pitchFamily="50" charset="-128"/>
              </a:rPr>
              <a:t>また厚生労働省では、</a:t>
            </a:r>
            <a:r>
              <a:rPr lang="en-US" altLang="ja-JP" sz="2000" dirty="0">
                <a:solidFill>
                  <a:schemeClr val="tx2"/>
                </a:solidFill>
                <a:latin typeface="BIZ UDPゴシック" panose="020B0400000000000000" pitchFamily="50" charset="-128"/>
                <a:ea typeface="BIZ UDPゴシック" panose="020B0400000000000000" pitchFamily="50" charset="-128"/>
              </a:rPr>
              <a:t>2013</a:t>
            </a:r>
            <a:r>
              <a:rPr lang="ja-JP" altLang="en-US" sz="2000" dirty="0">
                <a:solidFill>
                  <a:schemeClr val="tx2"/>
                </a:solidFill>
                <a:latin typeface="BIZ UDPゴシック" panose="020B0400000000000000" pitchFamily="50" charset="-128"/>
                <a:ea typeface="BIZ UDPゴシック" panose="020B0400000000000000" pitchFamily="50" charset="-128"/>
              </a:rPr>
              <a:t>年度より、地域医療の基本方針となる医療計画に盛り込むべき疾病として精神疾患を加え、「５疾病」としました。</a:t>
            </a:r>
          </a:p>
        </p:txBody>
      </p:sp>
      <p:pic>
        <p:nvPicPr>
          <p:cNvPr id="15" name="図 14" descr="抽象 が含まれている画像&#10;&#10;AI によって生成されたコンテンツは間違っている可能性があります。">
            <a:extLst>
              <a:ext uri="{FF2B5EF4-FFF2-40B4-BE49-F238E27FC236}">
                <a16:creationId xmlns:a16="http://schemas.microsoft.com/office/drawing/2014/main" id="{A2C4FD0C-430D-8325-1408-FFC64A62F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4755" y="5197336"/>
            <a:ext cx="1419771" cy="1419771"/>
          </a:xfrm>
          <a:prstGeom prst="rect">
            <a:avLst/>
          </a:prstGeom>
        </p:spPr>
      </p:pic>
      <p:sp>
        <p:nvSpPr>
          <p:cNvPr id="8" name="二等辺三角形 7">
            <a:extLst>
              <a:ext uri="{FF2B5EF4-FFF2-40B4-BE49-F238E27FC236}">
                <a16:creationId xmlns:a16="http://schemas.microsoft.com/office/drawing/2014/main" id="{B7C9753B-A55D-FCD5-E81B-0D3611EE1CDD}"/>
              </a:ext>
            </a:extLst>
          </p:cNvPr>
          <p:cNvSpPr/>
          <p:nvPr/>
        </p:nvSpPr>
        <p:spPr>
          <a:xfrm flipV="1">
            <a:off x="8717973" y="5029156"/>
            <a:ext cx="436418" cy="388843"/>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13A26B1-7651-030B-C856-818246280EE8}"/>
              </a:ext>
            </a:extLst>
          </p:cNvPr>
          <p:cNvSpPr txBox="1"/>
          <p:nvPr/>
        </p:nvSpPr>
        <p:spPr>
          <a:xfrm>
            <a:off x="6660573" y="3553248"/>
            <a:ext cx="2978727" cy="1675924"/>
          </a:xfrm>
          <a:prstGeom prst="roundRect">
            <a:avLst>
              <a:gd name="adj" fmla="val 12113"/>
            </a:avLst>
          </a:prstGeom>
          <a:solidFill>
            <a:schemeClr val="bg2"/>
          </a:solidFill>
        </p:spPr>
        <p:txBody>
          <a:bodyPr wrap="square">
            <a:spAutoFit/>
          </a:bodyPr>
          <a:lstStyle/>
          <a:p>
            <a:pPr algn="ctr"/>
            <a:r>
              <a:rPr lang="ja-JP" altLang="en-US" sz="1600" dirty="0">
                <a:latin typeface="BIZ UDPゴシック" panose="020B0400000000000000" pitchFamily="50" charset="-128"/>
                <a:ea typeface="BIZ UDPゴシック" panose="020B0400000000000000" pitchFamily="50" charset="-128"/>
              </a:rPr>
              <a:t>５疾病の具体的な考え方の</a:t>
            </a:r>
            <a:endParaRPr lang="en-US" altLang="ja-JP" sz="1600" dirty="0">
              <a:latin typeface="BIZ UDPゴシック" panose="020B0400000000000000" pitchFamily="50" charset="-128"/>
              <a:ea typeface="BIZ UDPゴシック" panose="020B0400000000000000" pitchFamily="50" charset="-128"/>
            </a:endParaRPr>
          </a:p>
          <a:p>
            <a:pPr algn="ctr"/>
            <a:r>
              <a:rPr lang="en-US" altLang="ja-JP" sz="1600" dirty="0">
                <a:latin typeface="BIZ UDPゴシック" panose="020B0400000000000000" pitchFamily="50" charset="-128"/>
                <a:ea typeface="BIZ UDPゴシック" panose="020B0400000000000000" pitchFamily="50" charset="-128"/>
              </a:rPr>
              <a:t>1</a:t>
            </a:r>
            <a:r>
              <a:rPr lang="ja-JP" altLang="en-US" sz="1600" dirty="0">
                <a:latin typeface="BIZ UDPゴシック" panose="020B0400000000000000" pitchFamily="50" charset="-128"/>
                <a:ea typeface="BIZ UDPゴシック" panose="020B0400000000000000" pitchFamily="50" charset="-128"/>
              </a:rPr>
              <a:t>つに「</a:t>
            </a:r>
            <a:r>
              <a:rPr lang="ja-JP" altLang="en-US" sz="1600" b="1" dirty="0">
                <a:latin typeface="BIZ UDPゴシック" panose="020B0400000000000000" pitchFamily="50" charset="-128"/>
                <a:ea typeface="BIZ UDPゴシック" panose="020B0400000000000000" pitchFamily="50" charset="-128"/>
              </a:rPr>
              <a:t>患者数が多く国民に広く関わるもの</a:t>
            </a:r>
            <a:r>
              <a:rPr lang="ja-JP" altLang="en-US" sz="1600" dirty="0">
                <a:latin typeface="BIZ UDPゴシック" panose="020B0400000000000000" pitchFamily="50" charset="-128"/>
                <a:ea typeface="BIZ UDPゴシック" panose="020B0400000000000000" pitchFamily="50" charset="-128"/>
              </a:rPr>
              <a:t>」があります。</a:t>
            </a:r>
            <a:endParaRPr lang="en-US" altLang="ja-JP" sz="1600" dirty="0">
              <a:latin typeface="BIZ UDPゴシック" panose="020B0400000000000000" pitchFamily="50" charset="-128"/>
              <a:ea typeface="BIZ UDPゴシック" panose="020B0400000000000000" pitchFamily="50" charset="-128"/>
            </a:endParaRPr>
          </a:p>
          <a:p>
            <a:pPr algn="ctr"/>
            <a:r>
              <a:rPr lang="ja-JP" altLang="en-US" sz="1600" dirty="0">
                <a:latin typeface="BIZ UDPゴシック" panose="020B0400000000000000" pitchFamily="50" charset="-128"/>
                <a:ea typeface="BIZ UDPゴシック" panose="020B0400000000000000" pitchFamily="50" charset="-128"/>
              </a:rPr>
              <a:t>それだけ「精神疾患」は、</a:t>
            </a:r>
            <a:r>
              <a:rPr lang="ja-JP" altLang="en-US" sz="1600" b="1" dirty="0">
                <a:solidFill>
                  <a:srgbClr val="C00000"/>
                </a:solidFill>
                <a:latin typeface="BIZ UDPゴシック" panose="020B0400000000000000" pitchFamily="50" charset="-128"/>
                <a:ea typeface="BIZ UDPゴシック" panose="020B0400000000000000" pitchFamily="50" charset="-128"/>
              </a:rPr>
              <a:t>私たちにとって身近な存在である</a:t>
            </a:r>
            <a:r>
              <a:rPr lang="ja-JP" altLang="en-US" sz="1600" dirty="0">
                <a:latin typeface="BIZ UDPゴシック" panose="020B0400000000000000" pitchFamily="50" charset="-128"/>
                <a:ea typeface="BIZ UDPゴシック" panose="020B0400000000000000" pitchFamily="50" charset="-128"/>
              </a:rPr>
              <a:t>ということです。</a:t>
            </a:r>
          </a:p>
        </p:txBody>
      </p:sp>
      <p:sp>
        <p:nvSpPr>
          <p:cNvPr id="9" name="AutoShape 2" descr="別ウィンドウで開く">
            <a:hlinkClick r:id="rId4"/>
            <a:extLst>
              <a:ext uri="{FF2B5EF4-FFF2-40B4-BE49-F238E27FC236}">
                <a16:creationId xmlns:a16="http://schemas.microsoft.com/office/drawing/2014/main" id="{ACA56CB0-0E80-5EC3-5FDA-ED56F31641E8}"/>
              </a:ext>
            </a:extLst>
          </p:cNvPr>
          <p:cNvSpPr>
            <a:spLocks noChangeAspect="1" noChangeArrowheads="1"/>
          </p:cNvSpPr>
          <p:nvPr/>
        </p:nvSpPr>
        <p:spPr bwMode="auto">
          <a:xfrm>
            <a:off x="42576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4" descr="別ウィンドウで開く">
            <a:hlinkClick r:id="rId4"/>
            <a:extLst>
              <a:ext uri="{FF2B5EF4-FFF2-40B4-BE49-F238E27FC236}">
                <a16:creationId xmlns:a16="http://schemas.microsoft.com/office/drawing/2014/main" id="{AB7A4805-1D8C-FC2C-D471-D2CC5D991454}"/>
              </a:ext>
            </a:extLst>
          </p:cNvPr>
          <p:cNvSpPr>
            <a:spLocks noChangeAspect="1" noChangeArrowheads="1"/>
          </p:cNvSpPr>
          <p:nvPr/>
        </p:nvSpPr>
        <p:spPr bwMode="auto">
          <a:xfrm>
            <a:off x="44100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258921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E56CEB31-CEB3-D54A-EDC4-B4FD76B7687D}"/>
              </a:ext>
            </a:extLst>
          </p:cNvPr>
          <p:cNvSpPr/>
          <p:nvPr/>
        </p:nvSpPr>
        <p:spPr>
          <a:xfrm>
            <a:off x="262968" y="1549638"/>
            <a:ext cx="5158799" cy="4654353"/>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8235855-11F9-EB8C-36A7-27E96B9A4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52" y="2271228"/>
            <a:ext cx="4762500" cy="3200400"/>
          </a:xfrm>
          <a:prstGeom prst="rect">
            <a:avLst/>
          </a:prstGeom>
        </p:spPr>
      </p:pic>
      <p:sp>
        <p:nvSpPr>
          <p:cNvPr id="16" name="正方形/長方形 15">
            <a:extLst>
              <a:ext uri="{FF2B5EF4-FFF2-40B4-BE49-F238E27FC236}">
                <a16:creationId xmlns:a16="http://schemas.microsoft.com/office/drawing/2014/main" id="{13A25A61-7945-BC84-6FBC-893FCB370AD8}"/>
              </a:ext>
            </a:extLst>
          </p:cNvPr>
          <p:cNvSpPr/>
          <p:nvPr/>
        </p:nvSpPr>
        <p:spPr>
          <a:xfrm>
            <a:off x="5529682" y="4029156"/>
            <a:ext cx="4192361" cy="2170323"/>
          </a:xfrm>
          <a:prstGeom prst="rect">
            <a:avLst/>
          </a:prstGeom>
          <a:solidFill>
            <a:schemeClr val="accent2">
              <a:lumMod val="20000"/>
              <a:lumOff val="80000"/>
            </a:schemeClr>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精神疾患は、思春期や青年期に</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発病しやすいとされています。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そのため、疾患により、人との関わりや</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様々な経験ができなかった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可能性があります。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b="1" dirty="0">
                <a:solidFill>
                  <a:srgbClr val="C00000"/>
                </a:solidFill>
                <a:latin typeface="BIZ UDPゴシック" panose="020B0400000000000000" pitchFamily="50" charset="-128"/>
                <a:ea typeface="BIZ UDPゴシック" panose="020B0400000000000000" pitchFamily="50" charset="-128"/>
              </a:rPr>
              <a:t>本人の社会経験について</a:t>
            </a:r>
            <a:endParaRPr kumimoji="1" lang="en-US" altLang="ja-JP" b="1"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b="1" dirty="0">
                <a:solidFill>
                  <a:srgbClr val="C00000"/>
                </a:solidFill>
                <a:latin typeface="BIZ UDPゴシック" panose="020B0400000000000000" pitchFamily="50" charset="-128"/>
                <a:ea typeface="BIZ UDPゴシック" panose="020B0400000000000000" pitchFamily="50" charset="-128"/>
              </a:rPr>
              <a:t>丁寧に聴き取っていくことが重要</a:t>
            </a:r>
            <a:r>
              <a:rPr kumimoji="1" lang="ja-JP" altLang="en-US" dirty="0">
                <a:solidFill>
                  <a:schemeClr val="tx1"/>
                </a:solidFill>
                <a:latin typeface="BIZ UDPゴシック" panose="020B0400000000000000" pitchFamily="50" charset="-128"/>
                <a:ea typeface="BIZ UDPゴシック" panose="020B0400000000000000" pitchFamily="50" charset="-128"/>
              </a:rPr>
              <a:t>です。</a:t>
            </a:r>
          </a:p>
        </p:txBody>
      </p:sp>
      <p:sp>
        <p:nvSpPr>
          <p:cNvPr id="15" name="テキスト ボックス 14">
            <a:extLst>
              <a:ext uri="{FF2B5EF4-FFF2-40B4-BE49-F238E27FC236}">
                <a16:creationId xmlns:a16="http://schemas.microsoft.com/office/drawing/2014/main" id="{590DFE4C-9561-C882-AC85-F954D3CE5C93}"/>
              </a:ext>
            </a:extLst>
          </p:cNvPr>
          <p:cNvSpPr txBox="1"/>
          <p:nvPr/>
        </p:nvSpPr>
        <p:spPr>
          <a:xfrm>
            <a:off x="5651261" y="1549638"/>
            <a:ext cx="3991771" cy="2369880"/>
          </a:xfrm>
          <a:prstGeom prst="rect">
            <a:avLst/>
          </a:prstGeom>
          <a:noFill/>
        </p:spPr>
        <p:txBody>
          <a:bodyPr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国際共同研究</a:t>
            </a:r>
            <a:endParaRPr kumimoji="1" lang="en-US" altLang="ja-JP" sz="2000" b="1" dirty="0">
              <a:latin typeface="BIZ UDPゴシック" panose="020B0400000000000000" pitchFamily="50" charset="-128"/>
              <a:ea typeface="BIZ UDPゴシック" panose="020B0400000000000000" pitchFamily="50" charset="-128"/>
            </a:endParaRPr>
          </a:p>
          <a:p>
            <a:r>
              <a:rPr lang="ja-JP" altLang="en-US" sz="2000" b="1" dirty="0">
                <a:latin typeface="BIZ UDPゴシック" panose="020B0400000000000000" pitchFamily="50" charset="-128"/>
                <a:ea typeface="BIZ UDPゴシック" panose="020B0400000000000000" pitchFamily="50" charset="-128"/>
              </a:rPr>
              <a:t>　（</a:t>
            </a:r>
            <a:r>
              <a:rPr lang="en-US" altLang="ja-JP" sz="2000" b="1" dirty="0">
                <a:latin typeface="BIZ UDPゴシック" panose="020B0400000000000000" pitchFamily="50" charset="-128"/>
                <a:ea typeface="BIZ UDPゴシック" panose="020B0400000000000000" pitchFamily="50" charset="-128"/>
              </a:rPr>
              <a:t>Kessler</a:t>
            </a:r>
            <a:r>
              <a:rPr lang="ja-JP" altLang="en-US" sz="2000" b="1" dirty="0">
                <a:latin typeface="BIZ UDPゴシック" panose="020B0400000000000000" pitchFamily="50" charset="-128"/>
                <a:ea typeface="BIZ UDPゴシック" panose="020B0400000000000000" pitchFamily="50" charset="-128"/>
              </a:rPr>
              <a:t>ら </a:t>
            </a:r>
            <a:r>
              <a:rPr lang="en-US" altLang="ja-JP" sz="2000" b="1" dirty="0">
                <a:latin typeface="BIZ UDPゴシック" panose="020B0400000000000000" pitchFamily="50" charset="-128"/>
                <a:ea typeface="BIZ UDPゴシック" panose="020B0400000000000000" pitchFamily="50" charset="-128"/>
              </a:rPr>
              <a:t>2007</a:t>
            </a:r>
            <a:r>
              <a:rPr lang="ja-JP" altLang="en-US" sz="2000" b="1" dirty="0">
                <a:latin typeface="BIZ UDPゴシック" panose="020B0400000000000000" pitchFamily="50" charset="-128"/>
                <a:ea typeface="BIZ UDPゴシック" panose="020B0400000000000000" pitchFamily="50" charset="-128"/>
              </a:rPr>
              <a:t>）</a:t>
            </a:r>
            <a:endParaRPr lang="en-US" altLang="ja-JP" sz="2000" b="1" dirty="0">
              <a:latin typeface="BIZ UDPゴシック" panose="020B0400000000000000" pitchFamily="50" charset="-128"/>
              <a:ea typeface="BIZ UDPゴシック" panose="020B0400000000000000" pitchFamily="50" charset="-128"/>
            </a:endParaRPr>
          </a:p>
          <a:p>
            <a:endParaRPr lang="en-US" altLang="ja-JP" sz="1600" b="1" dirty="0">
              <a:latin typeface="BIZ UDPゴシック" panose="020B0400000000000000" pitchFamily="50" charset="-128"/>
              <a:ea typeface="BIZ UDPゴシック" panose="020B0400000000000000" pitchFamily="50" charset="-128"/>
            </a:endParaRPr>
          </a:p>
          <a:p>
            <a:r>
              <a:rPr lang="ja-JP" altLang="en-US" sz="2000" b="1" dirty="0">
                <a:latin typeface="BIZ UDPゴシック" panose="020B0400000000000000" pitchFamily="50" charset="-128"/>
                <a:ea typeface="BIZ UDPゴシック" panose="020B0400000000000000" pitchFamily="50" charset="-128"/>
              </a:rPr>
              <a:t>日本の国民で一生の間に、うつ病、不安症など何らかの精神疾患にかかる人の割合は</a:t>
            </a:r>
            <a:r>
              <a:rPr lang="en-US" altLang="ja-JP" sz="2000" b="1" dirty="0">
                <a:latin typeface="BIZ UDPゴシック" panose="020B0400000000000000" pitchFamily="50" charset="-128"/>
                <a:ea typeface="BIZ UDPゴシック" panose="020B0400000000000000" pitchFamily="50" charset="-128"/>
              </a:rPr>
              <a:t>18</a:t>
            </a:r>
            <a:r>
              <a:rPr lang="ja-JP" altLang="en-US" sz="2000" b="1" dirty="0">
                <a:latin typeface="BIZ UDPゴシック" panose="020B0400000000000000" pitchFamily="50" charset="-128"/>
                <a:ea typeface="BIZ UDPゴシック" panose="020B0400000000000000" pitchFamily="50" charset="-128"/>
              </a:rPr>
              <a:t>％である。</a:t>
            </a:r>
            <a:endParaRPr lang="en-US" altLang="ja-JP" sz="2000" b="1" dirty="0">
              <a:latin typeface="BIZ UDPゴシック" panose="020B0400000000000000" pitchFamily="50" charset="-128"/>
              <a:ea typeface="BIZ UDPゴシック" panose="020B0400000000000000" pitchFamily="50" charset="-128"/>
            </a:endParaRPr>
          </a:p>
          <a:p>
            <a:endParaRPr lang="en-US" altLang="ja-JP" sz="1600" b="1" dirty="0">
              <a:latin typeface="BIZ UDPゴシック" panose="020B0400000000000000" pitchFamily="50" charset="-128"/>
              <a:ea typeface="BIZ UDPゴシック" panose="020B0400000000000000" pitchFamily="50" charset="-128"/>
            </a:endParaRPr>
          </a:p>
          <a:p>
            <a:r>
              <a:rPr lang="ja-JP" altLang="en-US" sz="1600" b="1" dirty="0">
                <a:latin typeface="BIZ UDPゴシック" panose="020B0400000000000000" pitchFamily="50" charset="-128"/>
                <a:ea typeface="BIZ UDPゴシック" panose="020B0400000000000000" pitchFamily="50" charset="-128"/>
              </a:rPr>
              <a:t>先進国では、少ない数値といわれている。</a:t>
            </a:r>
            <a:endParaRPr kumimoji="1" lang="ja-JP" altLang="en-US" sz="1400" dirty="0"/>
          </a:p>
        </p:txBody>
      </p:sp>
      <p:sp>
        <p:nvSpPr>
          <p:cNvPr id="3" name="Rectangle 2">
            <a:extLst>
              <a:ext uri="{FF2B5EF4-FFF2-40B4-BE49-F238E27FC236}">
                <a16:creationId xmlns:a16="http://schemas.microsoft.com/office/drawing/2014/main" id="{3D75E236-0060-FA87-2D79-408069551827}"/>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en-US" altLang="ja-JP" sz="3600" b="1" dirty="0">
                <a:solidFill>
                  <a:schemeClr val="bg1"/>
                </a:solidFill>
                <a:latin typeface="BIZ UDPゴシック" panose="020B0400000000000000" pitchFamily="50" charset="-128"/>
                <a:ea typeface="BIZ UDPゴシック" panose="020B0400000000000000" pitchFamily="50" charset="-128"/>
              </a:rPr>
              <a:t>2-2.</a:t>
            </a:r>
            <a:r>
              <a:rPr lang="ja-JP" altLang="en-US" sz="3600" b="1" dirty="0">
                <a:solidFill>
                  <a:schemeClr val="bg1"/>
                </a:solidFill>
                <a:latin typeface="BIZ UDPゴシック" panose="020B0400000000000000" pitchFamily="50" charset="-128"/>
                <a:ea typeface="BIZ UDPゴシック" panose="020B0400000000000000" pitchFamily="50" charset="-128"/>
              </a:rPr>
              <a:t>精神疾患に罹患した大人の発症年齢</a:t>
            </a:r>
            <a:endParaRPr lang="ja-JP" altLang="en-US" sz="3600" b="1"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11">
            <a:extLst>
              <a:ext uri="{FF2B5EF4-FFF2-40B4-BE49-F238E27FC236}">
                <a16:creationId xmlns:a16="http://schemas.microsoft.com/office/drawing/2014/main" id="{46FEE118-ADDD-BE85-6445-04547C01ECE2}"/>
              </a:ext>
            </a:extLst>
          </p:cNvPr>
          <p:cNvSpPr txBox="1">
            <a:spLocks noChangeArrowheads="1"/>
          </p:cNvSpPr>
          <p:nvPr/>
        </p:nvSpPr>
        <p:spPr bwMode="auto">
          <a:xfrm>
            <a:off x="0" y="6514619"/>
            <a:ext cx="9434163"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a:t>
            </a:r>
            <a:r>
              <a:rPr lang="zh-CN" altLang="en-US" sz="1000" dirty="0">
                <a:latin typeface="メイリオ" panose="020B0604030504040204" pitchFamily="50" charset="-128"/>
                <a:ea typeface="メイリオ" panose="020B0604030504040204" pitchFamily="50" charset="-128"/>
              </a:rPr>
              <a:t>日本学校保健会</a:t>
            </a:r>
            <a:r>
              <a:rPr lang="ja-JP" altLang="en-US" sz="1000" dirty="0">
                <a:latin typeface="メイリオ" panose="020B0604030504040204" pitchFamily="50" charset="-128"/>
                <a:ea typeface="メイリオ" panose="020B0604030504040204" pitchFamily="50" charset="-128"/>
              </a:rPr>
              <a:t>「学校保健」ポータルサイト「第４回「精神保健・精神疾患を学ぶ ２．</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代から急増」</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なぜ、なに、どうして？学校保健</a:t>
            </a:r>
            <a:r>
              <a:rPr lang="en-US" altLang="ja-JP" sz="1000" dirty="0">
                <a:latin typeface="メイリオ" panose="020B0604030504040204" pitchFamily="50" charset="-128"/>
                <a:ea typeface="メイリオ" panose="020B0604030504040204" pitchFamily="50" charset="-128"/>
              </a:rPr>
              <a:t> 』, </a:t>
            </a: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https://www.gakkohoken.jp/special/archives/220</a:t>
            </a:r>
          </a:p>
        </p:txBody>
      </p:sp>
      <p:sp>
        <p:nvSpPr>
          <p:cNvPr id="2" name="スライド番号プレースホルダー 2">
            <a:extLst>
              <a:ext uri="{FF2B5EF4-FFF2-40B4-BE49-F238E27FC236}">
                <a16:creationId xmlns:a16="http://schemas.microsoft.com/office/drawing/2014/main" id="{196448CB-D2E1-E1AE-D377-E1DA55156600}"/>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11</a:t>
            </a:fld>
            <a:endParaRPr lang="ja-JP" altLang="en-US" sz="1000">
              <a:solidFill>
                <a:srgbClr val="898989"/>
              </a:solidFill>
            </a:endParaRPr>
          </a:p>
        </p:txBody>
      </p:sp>
      <p:cxnSp>
        <p:nvCxnSpPr>
          <p:cNvPr id="7" name="直線矢印コネクタ 6">
            <a:extLst>
              <a:ext uri="{FF2B5EF4-FFF2-40B4-BE49-F238E27FC236}">
                <a16:creationId xmlns:a16="http://schemas.microsoft.com/office/drawing/2014/main" id="{FE344382-2495-A3BC-1F09-1775A02FA2D6}"/>
              </a:ext>
            </a:extLst>
          </p:cNvPr>
          <p:cNvCxnSpPr>
            <a:stCxn id="16" idx="1"/>
          </p:cNvCxnSpPr>
          <p:nvPr/>
        </p:nvCxnSpPr>
        <p:spPr>
          <a:xfrm flipH="1" flipV="1">
            <a:off x="2234045" y="4029156"/>
            <a:ext cx="3295637" cy="108516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2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EBD27-DB53-5927-D436-FEC89CECACE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4DFDA34-6C45-873C-5FE4-28406D257805}"/>
              </a:ext>
            </a:extLst>
          </p:cNvPr>
          <p:cNvSpPr>
            <a:spLocks noGrp="1"/>
          </p:cNvSpPr>
          <p:nvPr>
            <p:ph type="title"/>
          </p:nvPr>
        </p:nvSpPr>
        <p:spPr>
          <a:xfrm>
            <a:off x="0" y="0"/>
            <a:ext cx="9906000" cy="1440000"/>
          </a:xfrm>
          <a:solidFill>
            <a:schemeClr val="tx2"/>
          </a:solidFill>
        </p:spPr>
        <p:txBody>
          <a:bodyPr rtlCol="0">
            <a:normAutofit/>
          </a:bodyPr>
          <a:lstStyle/>
          <a:p>
            <a:pPr algn="ctr">
              <a:defRPr/>
            </a:pPr>
            <a:r>
              <a:rPr lang="en-US" altLang="ja-JP" sz="3600" b="1" dirty="0">
                <a:solidFill>
                  <a:schemeClr val="bg1"/>
                </a:solidFill>
                <a:latin typeface="BIZ UDPゴシック" panose="020B0400000000000000" pitchFamily="50" charset="-128"/>
                <a:ea typeface="BIZ UDPゴシック" panose="020B0400000000000000" pitchFamily="50" charset="-128"/>
              </a:rPr>
              <a:t>3.</a:t>
            </a:r>
            <a:r>
              <a:rPr lang="ja-JP" altLang="en-US" sz="3600" b="1" dirty="0">
                <a:solidFill>
                  <a:schemeClr val="bg1"/>
                </a:solidFill>
                <a:latin typeface="BIZ UDPゴシック" panose="020B0400000000000000" pitchFamily="50" charset="-128"/>
                <a:ea typeface="BIZ UDPゴシック" panose="020B0400000000000000" pitchFamily="50" charset="-128"/>
              </a:rPr>
              <a:t>福祉的支援を必要とする精神障害のある方</a:t>
            </a:r>
            <a:br>
              <a:rPr lang="en-US" altLang="ja-JP" sz="3600" b="1" dirty="0">
                <a:solidFill>
                  <a:schemeClr val="bg1"/>
                </a:solidFill>
                <a:latin typeface="BIZ UDPゴシック" panose="020B0400000000000000" pitchFamily="50" charset="-128"/>
                <a:ea typeface="BIZ UDPゴシック" panose="020B0400000000000000" pitchFamily="50" charset="-128"/>
              </a:rPr>
            </a:br>
            <a:endParaRPr lang="ja-JP" altLang="en-US" sz="3600" dirty="0">
              <a:solidFill>
                <a:schemeClr val="bg1"/>
              </a:solidFill>
              <a:latin typeface="BIZ UDPゴシック" panose="020B0400000000000000" pitchFamily="50" charset="-128"/>
              <a:ea typeface="BIZ UDPゴシック" panose="020B0400000000000000" pitchFamily="50" charset="-128"/>
            </a:endParaRPr>
          </a:p>
        </p:txBody>
      </p:sp>
      <p:sp>
        <p:nvSpPr>
          <p:cNvPr id="21513" name="Rectangle 4">
            <a:extLst>
              <a:ext uri="{FF2B5EF4-FFF2-40B4-BE49-F238E27FC236}">
                <a16:creationId xmlns:a16="http://schemas.microsoft.com/office/drawing/2014/main" id="{720B3CCD-78E2-DF17-DC63-2D824D1A7ECD}"/>
              </a:ext>
            </a:extLst>
          </p:cNvPr>
          <p:cNvSpPr>
            <a:spLocks noChangeArrowheads="1"/>
          </p:cNvSpPr>
          <p:nvPr/>
        </p:nvSpPr>
        <p:spPr bwMode="auto">
          <a:xfrm>
            <a:off x="155061" y="1652601"/>
            <a:ext cx="95479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eaLnBrk="1" hangingPunct="1">
              <a:spcBef>
                <a:spcPct val="0"/>
              </a:spcBef>
              <a:defRPr/>
            </a:pPr>
            <a:r>
              <a:rPr lang="ja-JP" altLang="en-US" sz="2400" dirty="0">
                <a:solidFill>
                  <a:schemeClr val="tx2"/>
                </a:solidFill>
                <a:latin typeface="BIZ UDPゴシック" panose="020B0400000000000000" pitchFamily="50" charset="-128"/>
                <a:ea typeface="BIZ UDPゴシック" panose="020B0400000000000000" pitchFamily="50" charset="-128"/>
              </a:rPr>
              <a:t>次に、</a:t>
            </a:r>
            <a:r>
              <a:rPr lang="ja-JP" altLang="en-US" sz="2400" b="1" dirty="0">
                <a:solidFill>
                  <a:srgbClr val="C00000"/>
                </a:solidFill>
                <a:latin typeface="BIZ UDPゴシック" panose="020B0400000000000000" pitchFamily="50" charset="-128"/>
                <a:ea typeface="BIZ UDPゴシック" panose="020B0400000000000000" pitchFamily="50" charset="-128"/>
              </a:rPr>
              <a:t>３．福祉的支援を必要とする精神障害のある方（生活のしづらさがある方）</a:t>
            </a:r>
            <a:r>
              <a:rPr lang="ja-JP" altLang="en-US" sz="2400" dirty="0">
                <a:solidFill>
                  <a:schemeClr val="tx2"/>
                </a:solidFill>
                <a:latin typeface="BIZ UDPゴシック" panose="020B0400000000000000" pitchFamily="50" charset="-128"/>
                <a:ea typeface="BIZ UDPゴシック" panose="020B0400000000000000" pitchFamily="50" charset="-128"/>
              </a:rPr>
              <a:t>についてみていきます。</a:t>
            </a:r>
          </a:p>
        </p:txBody>
      </p:sp>
      <p:sp>
        <p:nvSpPr>
          <p:cNvPr id="6" name="スライド番号プレースホルダー 2">
            <a:extLst>
              <a:ext uri="{FF2B5EF4-FFF2-40B4-BE49-F238E27FC236}">
                <a16:creationId xmlns:a16="http://schemas.microsoft.com/office/drawing/2014/main" id="{20155085-8E0D-7CBC-D539-7338679E6EDD}"/>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12</a:t>
            </a:fld>
            <a:endParaRPr lang="ja-JP" altLang="en-US" sz="1000">
              <a:solidFill>
                <a:srgbClr val="898989"/>
              </a:solidFill>
            </a:endParaRPr>
          </a:p>
        </p:txBody>
      </p:sp>
      <p:sp>
        <p:nvSpPr>
          <p:cNvPr id="7" name="Oval 5">
            <a:extLst>
              <a:ext uri="{FF2B5EF4-FFF2-40B4-BE49-F238E27FC236}">
                <a16:creationId xmlns:a16="http://schemas.microsoft.com/office/drawing/2014/main" id="{8CE218C5-22DB-5EBE-6090-E9A76FCCAC5A}"/>
              </a:ext>
            </a:extLst>
          </p:cNvPr>
          <p:cNvSpPr>
            <a:spLocks noChangeArrowheads="1"/>
          </p:cNvSpPr>
          <p:nvPr/>
        </p:nvSpPr>
        <p:spPr bwMode="auto">
          <a:xfrm>
            <a:off x="80759" y="2966772"/>
            <a:ext cx="9731721" cy="3504603"/>
          </a:xfrm>
          <a:prstGeom prst="ellipse">
            <a:avLst/>
          </a:prstGeom>
          <a:solidFill>
            <a:srgbClr val="FFFFFF"/>
          </a:solidFill>
          <a:ln w="222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dirty="0">
              <a:latin typeface="Arial" panose="020B0604020202020204" pitchFamily="34" charset="0"/>
            </a:endParaRPr>
          </a:p>
        </p:txBody>
      </p:sp>
      <p:sp>
        <p:nvSpPr>
          <p:cNvPr id="8" name="Oval 6">
            <a:extLst>
              <a:ext uri="{FF2B5EF4-FFF2-40B4-BE49-F238E27FC236}">
                <a16:creationId xmlns:a16="http://schemas.microsoft.com/office/drawing/2014/main" id="{2C5CD603-53ED-5920-41DE-581D6BD3E58F}"/>
              </a:ext>
            </a:extLst>
          </p:cNvPr>
          <p:cNvSpPr>
            <a:spLocks noChangeArrowheads="1"/>
          </p:cNvSpPr>
          <p:nvPr/>
        </p:nvSpPr>
        <p:spPr bwMode="auto">
          <a:xfrm>
            <a:off x="79295" y="3305908"/>
            <a:ext cx="6662771" cy="2826327"/>
          </a:xfrm>
          <a:prstGeom prst="ellipse">
            <a:avLst/>
          </a:prstGeom>
          <a:solidFill>
            <a:schemeClr val="accent1">
              <a:lumMod val="40000"/>
              <a:lumOff val="60000"/>
              <a:alpha val="25000"/>
            </a:schemeClr>
          </a:solidFill>
          <a:ln w="25400">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9" name="Oval 7">
            <a:extLst>
              <a:ext uri="{FF2B5EF4-FFF2-40B4-BE49-F238E27FC236}">
                <a16:creationId xmlns:a16="http://schemas.microsoft.com/office/drawing/2014/main" id="{C1067B83-D591-1B27-425B-EE1A3FDF4773}"/>
              </a:ext>
            </a:extLst>
          </p:cNvPr>
          <p:cNvSpPr>
            <a:spLocks noChangeArrowheads="1"/>
          </p:cNvSpPr>
          <p:nvPr/>
        </p:nvSpPr>
        <p:spPr bwMode="auto">
          <a:xfrm>
            <a:off x="106015" y="3794464"/>
            <a:ext cx="3493926" cy="1856358"/>
          </a:xfrm>
          <a:prstGeom prst="ellipse">
            <a:avLst/>
          </a:prstGeom>
          <a:solidFill>
            <a:schemeClr val="accent1">
              <a:alpha val="34000"/>
            </a:schemeClr>
          </a:solidFill>
          <a:ln w="95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10" name="Rectangle 4">
            <a:extLst>
              <a:ext uri="{FF2B5EF4-FFF2-40B4-BE49-F238E27FC236}">
                <a16:creationId xmlns:a16="http://schemas.microsoft.com/office/drawing/2014/main" id="{965D8321-18F4-EA80-02AB-01663D3D0F6F}"/>
              </a:ext>
            </a:extLst>
          </p:cNvPr>
          <p:cNvSpPr>
            <a:spLocks noChangeArrowheads="1"/>
          </p:cNvSpPr>
          <p:nvPr/>
        </p:nvSpPr>
        <p:spPr bwMode="auto">
          <a:xfrm>
            <a:off x="6742066" y="4322810"/>
            <a:ext cx="3003178" cy="7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１．メンタルヘルスの課題のある国民・住民</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11" name="Rectangle 4">
            <a:extLst>
              <a:ext uri="{FF2B5EF4-FFF2-40B4-BE49-F238E27FC236}">
                <a16:creationId xmlns:a16="http://schemas.microsoft.com/office/drawing/2014/main" id="{F4313A9D-2875-3C7E-F4D9-AE1EDA1AA845}"/>
              </a:ext>
            </a:extLst>
          </p:cNvPr>
          <p:cNvSpPr>
            <a:spLocks noChangeArrowheads="1"/>
          </p:cNvSpPr>
          <p:nvPr/>
        </p:nvSpPr>
        <p:spPr bwMode="auto">
          <a:xfrm>
            <a:off x="571306" y="4139831"/>
            <a:ext cx="2563344" cy="1142620"/>
          </a:xfrm>
          <a:prstGeom prst="rect">
            <a:avLst/>
          </a:prstGeom>
          <a:solidFill>
            <a:schemeClr val="bg1"/>
          </a:solidFill>
          <a:ln w="57150">
            <a:solidFill>
              <a:srgbClr val="C00000"/>
            </a:solidFill>
            <a:prstDash val="sysDot"/>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rgbClr val="C00000"/>
                </a:solidFill>
                <a:latin typeface="BIZ UDPゴシック" panose="020B0400000000000000" pitchFamily="50" charset="-128"/>
                <a:ea typeface="BIZ UDPゴシック" panose="020B0400000000000000" pitchFamily="50" charset="-128"/>
              </a:rPr>
              <a:t>3.</a:t>
            </a:r>
            <a:r>
              <a:rPr lang="ja-JP" altLang="en-US" sz="2275" b="1" dirty="0">
                <a:solidFill>
                  <a:srgbClr val="C00000"/>
                </a:solidFill>
                <a:latin typeface="BIZ UDPゴシック" panose="020B0400000000000000" pitchFamily="50" charset="-128"/>
                <a:ea typeface="BIZ UDPゴシック" panose="020B0400000000000000" pitchFamily="50" charset="-128"/>
              </a:rPr>
              <a:t>福祉的支援を</a:t>
            </a:r>
          </a:p>
          <a:p>
            <a:pPr eaLnBrk="1" hangingPunct="1">
              <a:spcBef>
                <a:spcPct val="0"/>
              </a:spcBef>
              <a:buFontTx/>
              <a:buNone/>
              <a:defRPr/>
            </a:pPr>
            <a:r>
              <a:rPr lang="ja-JP" altLang="en-US" sz="2275" b="1" dirty="0">
                <a:solidFill>
                  <a:srgbClr val="C00000"/>
                </a:solidFill>
                <a:latin typeface="BIZ UDPゴシック" panose="020B0400000000000000" pitchFamily="50" charset="-128"/>
                <a:ea typeface="BIZ UDPゴシック" panose="020B0400000000000000" pitchFamily="50" charset="-128"/>
              </a:rPr>
              <a:t>必要とする</a:t>
            </a:r>
          </a:p>
          <a:p>
            <a:pPr eaLnBrk="1" hangingPunct="1">
              <a:spcBef>
                <a:spcPct val="0"/>
              </a:spcBef>
              <a:buFontTx/>
              <a:buNone/>
              <a:defRPr/>
            </a:pPr>
            <a:r>
              <a:rPr lang="ja-JP" altLang="en-US" sz="2275" b="1" dirty="0">
                <a:solidFill>
                  <a:srgbClr val="C00000"/>
                </a:solidFill>
                <a:latin typeface="BIZ UDPゴシック" panose="020B0400000000000000" pitchFamily="50" charset="-128"/>
                <a:ea typeface="BIZ UDPゴシック" panose="020B0400000000000000" pitchFamily="50" charset="-128"/>
              </a:rPr>
              <a:t>精神障害のある方</a:t>
            </a:r>
          </a:p>
        </p:txBody>
      </p:sp>
      <p:sp>
        <p:nvSpPr>
          <p:cNvPr id="12" name="Rectangle 4">
            <a:extLst>
              <a:ext uri="{FF2B5EF4-FFF2-40B4-BE49-F238E27FC236}">
                <a16:creationId xmlns:a16="http://schemas.microsoft.com/office/drawing/2014/main" id="{DF2AB8DE-F82B-9F61-07E3-599532E57CB3}"/>
              </a:ext>
            </a:extLst>
          </p:cNvPr>
          <p:cNvSpPr>
            <a:spLocks noChangeArrowheads="1"/>
          </p:cNvSpPr>
          <p:nvPr/>
        </p:nvSpPr>
        <p:spPr bwMode="auto">
          <a:xfrm>
            <a:off x="3599941" y="4139831"/>
            <a:ext cx="2786594" cy="1142620"/>
          </a:xfrm>
          <a:prstGeom prst="rect">
            <a:avLst/>
          </a:prstGeom>
          <a:solidFill>
            <a:schemeClr val="bg1"/>
          </a:solidFill>
          <a:ln>
            <a:noFill/>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chemeClr val="tx2"/>
                </a:solidFill>
                <a:latin typeface="BIZ UDPゴシック" panose="020B0400000000000000" pitchFamily="50" charset="-128"/>
                <a:ea typeface="BIZ UDPゴシック" panose="020B0400000000000000" pitchFamily="50" charset="-128"/>
              </a:rPr>
              <a:t>2.</a:t>
            </a:r>
            <a:r>
              <a:rPr lang="ja-JP" altLang="en-US" sz="2275" b="1" dirty="0">
                <a:solidFill>
                  <a:schemeClr val="tx2"/>
                </a:solidFill>
                <a:latin typeface="BIZ UDPゴシック" panose="020B0400000000000000" pitchFamily="50" charset="-128"/>
                <a:ea typeface="BIZ UDPゴシック" panose="020B0400000000000000" pitchFamily="50" charset="-128"/>
              </a:rPr>
              <a:t>医療的支援を</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必要とする精神障害のある方（患者）</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F86BB25D-495E-0CD0-08FD-19A2CC5F2986}"/>
              </a:ext>
            </a:extLst>
          </p:cNvPr>
          <p:cNvSpPr txBox="1"/>
          <p:nvPr/>
        </p:nvSpPr>
        <p:spPr>
          <a:xfrm>
            <a:off x="4861212" y="831682"/>
            <a:ext cx="4951268" cy="523220"/>
          </a:xfrm>
          <a:prstGeom prst="rect">
            <a:avLst/>
          </a:prstGeom>
          <a:noFill/>
        </p:spPr>
        <p:txBody>
          <a:bodyPr wrap="square">
            <a:spAutoFit/>
          </a:bodyPr>
          <a:lstStyle/>
          <a:p>
            <a:pPr algn="r"/>
            <a:r>
              <a:rPr lang="ja-JP" altLang="en-US" sz="2800" b="1" dirty="0">
                <a:solidFill>
                  <a:schemeClr val="bg1"/>
                </a:solidFill>
                <a:latin typeface="BIZ UDPゴシック" panose="020B0400000000000000" pitchFamily="50" charset="-128"/>
                <a:ea typeface="BIZ UDPゴシック" panose="020B0400000000000000" pitchFamily="50" charset="-128"/>
              </a:rPr>
              <a:t>（生活のしづらさがある方）</a:t>
            </a:r>
            <a:endParaRPr lang="ja-JP" altLang="en-US" sz="2800" dirty="0"/>
          </a:p>
        </p:txBody>
      </p:sp>
      <p:cxnSp>
        <p:nvCxnSpPr>
          <p:cNvPr id="3" name="直線矢印コネクタ 2">
            <a:extLst>
              <a:ext uri="{FF2B5EF4-FFF2-40B4-BE49-F238E27FC236}">
                <a16:creationId xmlns:a16="http://schemas.microsoft.com/office/drawing/2014/main" id="{B527D627-3B89-696C-F65C-24E351FD9E46}"/>
              </a:ext>
            </a:extLst>
          </p:cNvPr>
          <p:cNvCxnSpPr>
            <a:cxnSpLocks/>
          </p:cNvCxnSpPr>
          <p:nvPr/>
        </p:nvCxnSpPr>
        <p:spPr>
          <a:xfrm flipH="1">
            <a:off x="1799359" y="3678378"/>
            <a:ext cx="630728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02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F9CCAF5E-2F8C-5651-68DB-1D580572291D}"/>
              </a:ext>
            </a:extLst>
          </p:cNvPr>
          <p:cNvSpPr txBox="1">
            <a:spLocks/>
          </p:cNvSpPr>
          <p:nvPr/>
        </p:nvSpPr>
        <p:spPr>
          <a:xfrm>
            <a:off x="-1" y="2483426"/>
            <a:ext cx="9905999" cy="4374573"/>
          </a:xfrm>
          <a:prstGeom prst="rect">
            <a:avLst/>
          </a:prstGeom>
          <a:solidFill>
            <a:schemeClr val="accent1">
              <a:lumMod val="20000"/>
              <a:lumOff val="80000"/>
              <a:alpha val="39000"/>
            </a:schemeClr>
          </a:solidFill>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088"/>
              </a:lnSpc>
            </a:pPr>
            <a:endParaRPr lang="en-US" altLang="ja-JP" sz="3575" dirty="0"/>
          </a:p>
        </p:txBody>
      </p:sp>
      <p:sp>
        <p:nvSpPr>
          <p:cNvPr id="2" name="タイトル 1">
            <a:extLst>
              <a:ext uri="{FF2B5EF4-FFF2-40B4-BE49-F238E27FC236}">
                <a16:creationId xmlns:a16="http://schemas.microsoft.com/office/drawing/2014/main" id="{EB2E8FEB-A76C-561B-07AC-455ED84D1538}"/>
              </a:ext>
            </a:extLst>
          </p:cNvPr>
          <p:cNvSpPr>
            <a:spLocks noGrp="1"/>
          </p:cNvSpPr>
          <p:nvPr>
            <p:ph type="title"/>
          </p:nvPr>
        </p:nvSpPr>
        <p:spPr>
          <a:xfrm>
            <a:off x="1" y="0"/>
            <a:ext cx="9906000" cy="1440000"/>
          </a:xfrm>
          <a:solidFill>
            <a:schemeClr val="tx2"/>
          </a:solidFill>
        </p:spPr>
        <p:txBody>
          <a:bodyPr>
            <a:normAutofit/>
          </a:bodyPr>
          <a:lstStyle/>
          <a:p>
            <a:pPr algn="ctr"/>
            <a:r>
              <a:rPr kumimoji="1" lang="en-US" altLang="ja-JP" sz="3600" dirty="0">
                <a:solidFill>
                  <a:schemeClr val="bg1"/>
                </a:solidFill>
                <a:latin typeface="BIZ UDPゴシック" panose="020B0400000000000000" pitchFamily="50" charset="-128"/>
                <a:ea typeface="BIZ UDPゴシック" panose="020B0400000000000000" pitchFamily="50" charset="-128"/>
              </a:rPr>
              <a:t>3-1.</a:t>
            </a:r>
            <a:r>
              <a:rPr kumimoji="1" lang="en-US" altLang="ja-JP" sz="3600" b="1" dirty="0">
                <a:solidFill>
                  <a:schemeClr val="bg1"/>
                </a:solidFill>
                <a:latin typeface="BIZ UDPゴシック" panose="020B0400000000000000" pitchFamily="50" charset="-128"/>
                <a:ea typeface="BIZ UDPゴシック" panose="020B0400000000000000" pitchFamily="50" charset="-128"/>
              </a:rPr>
              <a:t>ICF</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（国際生活機能分類）モデルの</a:t>
            </a:r>
            <a:br>
              <a:rPr kumimoji="1" lang="en-US" altLang="ja-JP" sz="3600" b="1" dirty="0">
                <a:solidFill>
                  <a:schemeClr val="bg1"/>
                </a:solidFill>
                <a:latin typeface="BIZ UDPゴシック" panose="020B0400000000000000" pitchFamily="50" charset="-128"/>
                <a:ea typeface="BIZ UDPゴシック" panose="020B0400000000000000" pitchFamily="50" charset="-128"/>
              </a:rPr>
            </a:br>
            <a:r>
              <a:rPr kumimoji="1" lang="ja-JP" altLang="en-US" sz="3600" b="1" dirty="0">
                <a:solidFill>
                  <a:schemeClr val="bg1"/>
                </a:solidFill>
                <a:latin typeface="BIZ UDPゴシック" panose="020B0400000000000000" pitchFamily="50" charset="-128"/>
                <a:ea typeface="BIZ UDPゴシック" panose="020B0400000000000000" pitchFamily="50" charset="-128"/>
              </a:rPr>
              <a:t>基本的な考え方</a:t>
            </a:r>
            <a:endParaRPr lang="ja-JP" altLang="en-US" sz="3600" b="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F1A21BD-7528-74F5-4EB3-E0A797EEC634}"/>
              </a:ext>
            </a:extLst>
          </p:cNvPr>
          <p:cNvSpPr txBox="1"/>
          <p:nvPr/>
        </p:nvSpPr>
        <p:spPr>
          <a:xfrm>
            <a:off x="0" y="1456212"/>
            <a:ext cx="9906000" cy="1027215"/>
          </a:xfrm>
          <a:prstGeom prst="rect">
            <a:avLst/>
          </a:prstGeom>
          <a:noFill/>
        </p:spPr>
        <p:txBody>
          <a:bodyPr wrap="square" rtlCol="0" anchor="ctr">
            <a:noAutofit/>
          </a:bodyPr>
          <a:lstStyle/>
          <a:p>
            <a:pPr marL="342900" indent="-342900">
              <a:buFont typeface="Arial" panose="020B0604020202020204" pitchFamily="34" charset="0"/>
              <a:buChar char="•"/>
            </a:pPr>
            <a:r>
              <a:rPr kumimoji="1" lang="ja-JP" altLang="en-US" sz="2000" b="1" dirty="0">
                <a:solidFill>
                  <a:schemeClr val="tx2"/>
                </a:solidFill>
                <a:latin typeface="BIZ UDPゴシック" panose="020B0400000000000000" pitchFamily="50" charset="-128"/>
                <a:ea typeface="BIZ UDPゴシック" panose="020B0400000000000000" pitchFamily="50" charset="-128"/>
              </a:rPr>
              <a:t>障害のある人を理解する上では、心身機能のマイナス面にだけ着目するのではなく、</a:t>
            </a:r>
            <a:r>
              <a:rPr kumimoji="1" lang="ja-JP" altLang="en-US" sz="2000" b="1" dirty="0">
                <a:solidFill>
                  <a:srgbClr val="C00000"/>
                </a:solidFill>
                <a:latin typeface="BIZ UDPゴシック" panose="020B0400000000000000" pitchFamily="50" charset="-128"/>
                <a:ea typeface="BIZ UDPゴシック" panose="020B0400000000000000" pitchFamily="50" charset="-128"/>
              </a:rPr>
              <a:t>「障害」と「生活のしづらさ」の両側面</a:t>
            </a:r>
            <a:r>
              <a:rPr kumimoji="1" lang="ja-JP" altLang="en-US" sz="2000" b="1" dirty="0">
                <a:solidFill>
                  <a:schemeClr val="tx2"/>
                </a:solidFill>
                <a:latin typeface="BIZ UDPゴシック" panose="020B0400000000000000" pitchFamily="50" charset="-128"/>
                <a:ea typeface="BIZ UDPゴシック" panose="020B0400000000000000" pitchFamily="50" charset="-128"/>
              </a:rPr>
              <a:t>から </a:t>
            </a:r>
            <a:r>
              <a:rPr kumimoji="1" lang="ja-JP" altLang="en-US" sz="2000" b="1" dirty="0">
                <a:solidFill>
                  <a:srgbClr val="C00000"/>
                </a:solidFill>
                <a:latin typeface="BIZ UDPゴシック" panose="020B0400000000000000" pitchFamily="50" charset="-128"/>
                <a:ea typeface="BIZ UDPゴシック" panose="020B0400000000000000" pitchFamily="50" charset="-128"/>
              </a:rPr>
              <a:t>「その人全体を見る」ことが大切</a:t>
            </a:r>
            <a:r>
              <a:rPr kumimoji="1" lang="ja-JP" altLang="en-US" sz="2000" b="1" dirty="0">
                <a:solidFill>
                  <a:schemeClr val="tx2"/>
                </a:solidFill>
                <a:latin typeface="BIZ UDPゴシック" panose="020B0400000000000000" pitchFamily="50" charset="-128"/>
                <a:ea typeface="BIZ UDPゴシック" panose="020B0400000000000000" pitchFamily="50" charset="-128"/>
              </a:rPr>
              <a:t>です。</a:t>
            </a:r>
            <a:endParaRPr kumimoji="1" lang="en-US" altLang="ja-JP" sz="2000" b="1" dirty="0">
              <a:solidFill>
                <a:schemeClr val="tx2"/>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kumimoji="1" lang="ja-JP" altLang="en-US" sz="2000" b="1" dirty="0">
                <a:solidFill>
                  <a:schemeClr val="tx2"/>
                </a:solidFill>
                <a:latin typeface="BIZ UDPゴシック" panose="020B0400000000000000" pitchFamily="50" charset="-128"/>
                <a:ea typeface="BIZ UDPゴシック" panose="020B0400000000000000" pitchFamily="50" charset="-128"/>
              </a:rPr>
              <a:t>これを「</a:t>
            </a:r>
            <a:r>
              <a:rPr kumimoji="1" lang="en-US" altLang="ja-JP" sz="2000" b="1" dirty="0">
                <a:solidFill>
                  <a:schemeClr val="tx2"/>
                </a:solidFill>
                <a:latin typeface="BIZ UDPゴシック" panose="020B0400000000000000" pitchFamily="50" charset="-128"/>
                <a:ea typeface="BIZ UDPゴシック" panose="020B0400000000000000" pitchFamily="50" charset="-128"/>
              </a:rPr>
              <a:t>ICF</a:t>
            </a:r>
            <a:r>
              <a:rPr kumimoji="1" lang="ja-JP" altLang="en-US" sz="2000" b="1" dirty="0">
                <a:solidFill>
                  <a:schemeClr val="tx2"/>
                </a:solidFill>
                <a:latin typeface="BIZ UDPゴシック" panose="020B0400000000000000" pitchFamily="50" charset="-128"/>
                <a:ea typeface="BIZ UDPゴシック" panose="020B0400000000000000" pitchFamily="50" charset="-128"/>
              </a:rPr>
              <a:t>モデル」といいます。</a:t>
            </a:r>
            <a:endParaRPr kumimoji="1" lang="en-US" altLang="ja-JP" sz="2000" b="1" dirty="0">
              <a:solidFill>
                <a:schemeClr val="tx2"/>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2">
            <a:extLst>
              <a:ext uri="{FF2B5EF4-FFF2-40B4-BE49-F238E27FC236}">
                <a16:creationId xmlns:a16="http://schemas.microsoft.com/office/drawing/2014/main" id="{6AA43432-54A5-363A-9681-9F39764778CD}"/>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13</a:t>
            </a:fld>
            <a:endParaRPr lang="ja-JP" altLang="en-US" sz="1000">
              <a:solidFill>
                <a:srgbClr val="898989"/>
              </a:solidFill>
            </a:endParaRPr>
          </a:p>
        </p:txBody>
      </p:sp>
      <p:sp>
        <p:nvSpPr>
          <p:cNvPr id="9" name="タイトル 1">
            <a:extLst>
              <a:ext uri="{FF2B5EF4-FFF2-40B4-BE49-F238E27FC236}">
                <a16:creationId xmlns:a16="http://schemas.microsoft.com/office/drawing/2014/main" id="{D48B3EE8-EEF9-1DAA-2559-C21DDBB71F3E}"/>
              </a:ext>
            </a:extLst>
          </p:cNvPr>
          <p:cNvSpPr txBox="1">
            <a:spLocks/>
          </p:cNvSpPr>
          <p:nvPr/>
        </p:nvSpPr>
        <p:spPr>
          <a:xfrm>
            <a:off x="309000" y="4182274"/>
            <a:ext cx="9288000" cy="2160000"/>
          </a:xfrm>
          <a:prstGeom prst="rect">
            <a:avLst/>
          </a:prstGeom>
          <a:no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600" b="1" dirty="0">
                <a:solidFill>
                  <a:srgbClr val="C00000"/>
                </a:solidFill>
                <a:latin typeface="BIZ UDPゴシック" panose="020B0400000000000000" pitchFamily="50" charset="-128"/>
                <a:ea typeface="BIZ UDPゴシック" panose="020B0400000000000000" pitchFamily="50" charset="-128"/>
              </a:rPr>
              <a:t>健康状態</a:t>
            </a:r>
            <a:r>
              <a:rPr lang="ja-JP" altLang="en-US" sz="1600" b="1" dirty="0">
                <a:latin typeface="BIZ UDPゴシック" panose="020B0400000000000000" pitchFamily="50" charset="-128"/>
                <a:ea typeface="BIZ UDPゴシック" panose="020B0400000000000000" pitchFamily="50" charset="-128"/>
              </a:rPr>
              <a:t>＝病気やけがに加え、ストレスや加齢など、生活機能に影響を与えるもの</a:t>
            </a:r>
            <a:endParaRPr lang="en-US" altLang="ja-JP" sz="1600" b="1" dirty="0">
              <a:latin typeface="BIZ UDPゴシック" panose="020B0400000000000000" pitchFamily="50" charset="-128"/>
              <a:ea typeface="BIZ UDPゴシック" panose="020B0400000000000000" pitchFamily="50" charset="-128"/>
            </a:endParaRPr>
          </a:p>
          <a:p>
            <a:pPr>
              <a:lnSpc>
                <a:spcPct val="100000"/>
              </a:lnSpc>
              <a:spcBef>
                <a:spcPts val="600"/>
              </a:spcBef>
            </a:pPr>
            <a:r>
              <a:rPr lang="ja-JP" altLang="en-US" sz="1600" b="1" dirty="0">
                <a:solidFill>
                  <a:srgbClr val="C00000"/>
                </a:solidFill>
                <a:latin typeface="BIZ UDPゴシック" panose="020B0400000000000000" pitchFamily="50" charset="-128"/>
                <a:ea typeface="BIZ UDPゴシック" panose="020B0400000000000000" pitchFamily="50" charset="-128"/>
              </a:rPr>
              <a:t>生活機能</a:t>
            </a:r>
            <a:r>
              <a:rPr lang="ja-JP" altLang="en-US" sz="1600" b="1" dirty="0">
                <a:latin typeface="BIZ UDPゴシック" panose="020B0400000000000000" pitchFamily="50" charset="-128"/>
                <a:ea typeface="BIZ UDPゴシック" panose="020B0400000000000000" pitchFamily="50" charset="-128"/>
              </a:rPr>
              <a:t>＝「心身機能・身体構造」「活動」「参加」から構成されるもの（相互に影響を与える）</a:t>
            </a:r>
            <a:endParaRPr lang="en-US" altLang="ja-JP" sz="1600" b="1" dirty="0">
              <a:latin typeface="BIZ UDPゴシック" panose="020B0400000000000000" pitchFamily="50" charset="-128"/>
              <a:ea typeface="BIZ UDPゴシック" panose="020B0400000000000000" pitchFamily="50" charset="-128"/>
            </a:endParaRPr>
          </a:p>
          <a:p>
            <a:pPr>
              <a:lnSpc>
                <a:spcPct val="100000"/>
              </a:lnSpc>
              <a:spcBef>
                <a:spcPts val="300"/>
              </a:spcBef>
            </a:pPr>
            <a:r>
              <a:rPr lang="ja-JP" altLang="en-US" sz="1400" dirty="0">
                <a:latin typeface="BIZ UDPゴシック" panose="020B0400000000000000" pitchFamily="50" charset="-128"/>
                <a:ea typeface="BIZ UDPゴシック" panose="020B0400000000000000" pitchFamily="50" charset="-128"/>
              </a:rPr>
              <a:t>　➤心身機能・身体構造＝手足の動きや精神の働き、手足の一部や心臓の一部など、生命の維持に直接関係するもの</a:t>
            </a:r>
            <a:endParaRPr lang="en-US" altLang="ja-JP" sz="1400" dirty="0">
              <a:latin typeface="BIZ UDPゴシック" panose="020B0400000000000000" pitchFamily="50" charset="-128"/>
              <a:ea typeface="BIZ UDPゴシック" panose="020B0400000000000000" pitchFamily="50" charset="-128"/>
            </a:endParaRPr>
          </a:p>
          <a:p>
            <a:pPr>
              <a:lnSpc>
                <a:spcPct val="100000"/>
              </a:lnSpc>
            </a:pPr>
            <a:r>
              <a:rPr lang="ja-JP" altLang="en-US" sz="1400" dirty="0">
                <a:latin typeface="BIZ UDPゴシック" panose="020B0400000000000000" pitchFamily="50" charset="-128"/>
                <a:ea typeface="BIZ UDPゴシック" panose="020B0400000000000000" pitchFamily="50" charset="-128"/>
              </a:rPr>
              <a:t>　➤活動＝家事、職業、趣味やスポーツ等を含む、日常のあらゆる生活行為</a:t>
            </a:r>
            <a:endParaRPr lang="en-US" altLang="ja-JP" sz="1400" dirty="0">
              <a:latin typeface="BIZ UDPゴシック" panose="020B0400000000000000" pitchFamily="50" charset="-128"/>
              <a:ea typeface="BIZ UDPゴシック" panose="020B0400000000000000" pitchFamily="50" charset="-128"/>
            </a:endParaRPr>
          </a:p>
          <a:p>
            <a:pPr>
              <a:lnSpc>
                <a:spcPct val="100000"/>
              </a:lnSpc>
            </a:pPr>
            <a:r>
              <a:rPr lang="ja-JP" altLang="en-US" sz="1400" dirty="0">
                <a:latin typeface="BIZ UDPゴシック" panose="020B0400000000000000" pitchFamily="50" charset="-128"/>
                <a:ea typeface="BIZ UDPゴシック" panose="020B0400000000000000" pitchFamily="50" charset="-128"/>
              </a:rPr>
              <a:t>　➤参加＝家庭や職場、地域などにかかわり、そこで役割を果たしたり、参加すること　　　　　</a:t>
            </a:r>
            <a:endParaRPr lang="en-US" altLang="ja-JP" sz="1400" dirty="0">
              <a:latin typeface="BIZ UDPゴシック" panose="020B0400000000000000" pitchFamily="50" charset="-128"/>
              <a:ea typeface="BIZ UDPゴシック" panose="020B0400000000000000" pitchFamily="50" charset="-128"/>
            </a:endParaRPr>
          </a:p>
          <a:p>
            <a:pPr>
              <a:lnSpc>
                <a:spcPct val="100000"/>
              </a:lnSpc>
              <a:spcBef>
                <a:spcPts val="600"/>
              </a:spcBef>
            </a:pPr>
            <a:r>
              <a:rPr lang="ja-JP" altLang="en-US" sz="1600" b="1" dirty="0">
                <a:solidFill>
                  <a:srgbClr val="C00000"/>
                </a:solidFill>
                <a:latin typeface="BIZ UDPゴシック" panose="020B0400000000000000" pitchFamily="50" charset="-128"/>
                <a:ea typeface="BIZ UDPゴシック" panose="020B0400000000000000" pitchFamily="50" charset="-128"/>
              </a:rPr>
              <a:t>背景因子</a:t>
            </a:r>
            <a:r>
              <a:rPr lang="ja-JP" altLang="en-US" sz="1600" b="1" dirty="0">
                <a:latin typeface="BIZ UDPゴシック" panose="020B0400000000000000" pitchFamily="50" charset="-128"/>
                <a:ea typeface="BIZ UDPゴシック" panose="020B0400000000000000" pitchFamily="50" charset="-128"/>
              </a:rPr>
              <a:t>＝「環境因子」「個人因子」から構成されるもの（生活機能に影響を与える）</a:t>
            </a:r>
            <a:endParaRPr lang="en-US" altLang="ja-JP" sz="1600" b="1" dirty="0">
              <a:latin typeface="BIZ UDPゴシック" panose="020B0400000000000000" pitchFamily="50" charset="-128"/>
              <a:ea typeface="BIZ UDPゴシック" panose="020B0400000000000000" pitchFamily="50" charset="-128"/>
            </a:endParaRPr>
          </a:p>
          <a:p>
            <a:pPr>
              <a:lnSpc>
                <a:spcPct val="100000"/>
              </a:lnSpc>
              <a:spcBef>
                <a:spcPts val="300"/>
              </a:spcBef>
            </a:pPr>
            <a:r>
              <a:rPr lang="ja-JP" altLang="en-US" sz="1400" dirty="0">
                <a:latin typeface="BIZ UDPゴシック" panose="020B0400000000000000" pitchFamily="50" charset="-128"/>
                <a:ea typeface="BIZ UDPゴシック" panose="020B0400000000000000" pitchFamily="50" charset="-128"/>
              </a:rPr>
              <a:t>　➤環境因子＝物的な環境（建物・道路など）、人的な環境（家族、友人、仕事上の仲間など）、制度的な環境</a:t>
            </a:r>
            <a:endParaRPr lang="en-US" altLang="ja-JP" sz="1400" dirty="0">
              <a:latin typeface="BIZ UDPゴシック" panose="020B0400000000000000" pitchFamily="50" charset="-128"/>
              <a:ea typeface="BIZ UDPゴシック" panose="020B0400000000000000" pitchFamily="50" charset="-128"/>
            </a:endParaRPr>
          </a:p>
          <a:p>
            <a:pPr>
              <a:lnSpc>
                <a:spcPct val="100000"/>
              </a:lnSpc>
            </a:pPr>
            <a:r>
              <a:rPr lang="ja-JP" altLang="en-US" sz="1400" dirty="0">
                <a:latin typeface="BIZ UDPゴシック" panose="020B0400000000000000" pitchFamily="50" charset="-128"/>
                <a:ea typeface="BIZ UDPゴシック" panose="020B0400000000000000" pitchFamily="50" charset="-128"/>
              </a:rPr>
              <a:t>　➤個人因子＝年齢、性別、民族、生活歴、価値観など非常に多様なもの（「個性」に近い）</a:t>
            </a:r>
            <a:endParaRPr lang="en-US" altLang="ja-JP" sz="1400" dirty="0">
              <a:latin typeface="BIZ UDPゴシック" panose="020B0400000000000000" pitchFamily="50" charset="-128"/>
              <a:ea typeface="BIZ UDPゴシック" panose="020B0400000000000000" pitchFamily="50" charset="-128"/>
            </a:endParaRPr>
          </a:p>
        </p:txBody>
      </p:sp>
      <p:pic>
        <p:nvPicPr>
          <p:cNvPr id="12" name="図 11" descr="ダイアグラム&#10;&#10;AI によって生成されたコンテンツは間違っている可能性があります。">
            <a:extLst>
              <a:ext uri="{FF2B5EF4-FFF2-40B4-BE49-F238E27FC236}">
                <a16:creationId xmlns:a16="http://schemas.microsoft.com/office/drawing/2014/main" id="{EB02AB01-0EBF-F76F-44C1-750962071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860" y="2431471"/>
            <a:ext cx="3715268" cy="1495634"/>
          </a:xfrm>
          <a:prstGeom prst="rect">
            <a:avLst/>
          </a:prstGeom>
        </p:spPr>
      </p:pic>
      <p:sp>
        <p:nvSpPr>
          <p:cNvPr id="15" name="テキスト ボックス 14">
            <a:extLst>
              <a:ext uri="{FF2B5EF4-FFF2-40B4-BE49-F238E27FC236}">
                <a16:creationId xmlns:a16="http://schemas.microsoft.com/office/drawing/2014/main" id="{AF992079-4CDB-7941-9C25-7F3B2AF57A94}"/>
              </a:ext>
            </a:extLst>
          </p:cNvPr>
          <p:cNvSpPr txBox="1"/>
          <p:nvPr/>
        </p:nvSpPr>
        <p:spPr>
          <a:xfrm>
            <a:off x="195033" y="2533477"/>
            <a:ext cx="5127912" cy="1200329"/>
          </a:xfrm>
          <a:prstGeom prst="rect">
            <a:avLst/>
          </a:prstGeom>
          <a:noFill/>
        </p:spPr>
        <p:txBody>
          <a:bodyPr wrap="square">
            <a:spAutoFit/>
          </a:bodyPr>
          <a:lstStyle/>
          <a:p>
            <a:pPr marL="285750" indent="-285750">
              <a:buFont typeface="Arial" panose="020B0604020202020204" pitchFamily="34" charset="0"/>
              <a:buChar char="•"/>
            </a:pPr>
            <a:r>
              <a:rPr lang="en-US" altLang="ja-JP" dirty="0">
                <a:latin typeface="BIZ UDPゴシック" panose="020B0400000000000000" pitchFamily="50" charset="-128"/>
                <a:ea typeface="BIZ UDPゴシック" panose="020B0400000000000000" pitchFamily="50" charset="-128"/>
              </a:rPr>
              <a:t>ICF</a:t>
            </a:r>
            <a:r>
              <a:rPr lang="ja-JP" altLang="en-US" dirty="0">
                <a:latin typeface="BIZ UDPゴシック" panose="020B0400000000000000" pitchFamily="50" charset="-128"/>
                <a:ea typeface="BIZ UDPゴシック" panose="020B0400000000000000" pitchFamily="50" charset="-128"/>
              </a:rPr>
              <a:t>は「生活機能」と、それに影響する「背景因子」で構成されます。そして、「生活機能」に影響するもう</a:t>
            </a:r>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つのものとして「健康状態」を加えたものが「</a:t>
            </a:r>
            <a:r>
              <a:rPr lang="en-US" altLang="ja-JP" dirty="0">
                <a:latin typeface="BIZ UDPゴシック" panose="020B0400000000000000" pitchFamily="50" charset="-128"/>
                <a:ea typeface="BIZ UDPゴシック" panose="020B0400000000000000" pitchFamily="50" charset="-128"/>
              </a:rPr>
              <a:t>ICF</a:t>
            </a:r>
            <a:r>
              <a:rPr lang="ja-JP" altLang="en-US" dirty="0">
                <a:latin typeface="BIZ UDPゴシック" panose="020B0400000000000000" pitchFamily="50" charset="-128"/>
                <a:ea typeface="BIZ UDPゴシック" panose="020B0400000000000000" pitchFamily="50" charset="-128"/>
              </a:rPr>
              <a:t>の生活機能モデル」（右図）です。</a:t>
            </a:r>
          </a:p>
        </p:txBody>
      </p:sp>
      <p:sp>
        <p:nvSpPr>
          <p:cNvPr id="16" name="正方形/長方形 15">
            <a:extLst>
              <a:ext uri="{FF2B5EF4-FFF2-40B4-BE49-F238E27FC236}">
                <a16:creationId xmlns:a16="http://schemas.microsoft.com/office/drawing/2014/main" id="{C46302A7-741C-F7CB-F366-CB41D814DFD0}"/>
              </a:ext>
            </a:extLst>
          </p:cNvPr>
          <p:cNvSpPr/>
          <p:nvPr/>
        </p:nvSpPr>
        <p:spPr>
          <a:xfrm>
            <a:off x="6307279" y="3564079"/>
            <a:ext cx="2421082" cy="396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63DC1631-AF84-7C08-4F2A-BF63658808DF}"/>
              </a:ext>
            </a:extLst>
          </p:cNvPr>
          <p:cNvSpPr txBox="1"/>
          <p:nvPr/>
        </p:nvSpPr>
        <p:spPr>
          <a:xfrm>
            <a:off x="8663311" y="3720515"/>
            <a:ext cx="761134" cy="246221"/>
          </a:xfrm>
          <a:prstGeom prst="rect">
            <a:avLst/>
          </a:prstGeom>
          <a:noFill/>
        </p:spPr>
        <p:txBody>
          <a:bodyPr wrap="square">
            <a:spAutoFit/>
          </a:bodyPr>
          <a:lstStyle/>
          <a:p>
            <a:pPr algn="ctr"/>
            <a:r>
              <a:rPr lang="ja-JP" altLang="en-US" sz="1000" b="1" dirty="0">
                <a:solidFill>
                  <a:srgbClr val="FF0000"/>
                </a:solidFill>
                <a:latin typeface="ＭＳ ゴシック" panose="020B0609070205080204" pitchFamily="49" charset="-128"/>
                <a:ea typeface="ＭＳ ゴシック" panose="020B0609070205080204" pitchFamily="49" charset="-128"/>
              </a:rPr>
              <a:t>背景因子</a:t>
            </a:r>
          </a:p>
        </p:txBody>
      </p:sp>
      <p:sp>
        <p:nvSpPr>
          <p:cNvPr id="19" name="吹き出し: 四角形 18">
            <a:extLst>
              <a:ext uri="{FF2B5EF4-FFF2-40B4-BE49-F238E27FC236}">
                <a16:creationId xmlns:a16="http://schemas.microsoft.com/office/drawing/2014/main" id="{5B690302-2F95-1B08-64FC-4F901E4BDB59}"/>
              </a:ext>
            </a:extLst>
          </p:cNvPr>
          <p:cNvSpPr/>
          <p:nvPr/>
        </p:nvSpPr>
        <p:spPr>
          <a:xfrm>
            <a:off x="8094518" y="2200343"/>
            <a:ext cx="1759525" cy="432000"/>
          </a:xfrm>
          <a:prstGeom prst="wedgeRectCallout">
            <a:avLst>
              <a:gd name="adj1" fmla="val -42991"/>
              <a:gd name="adj2" fmla="val 10036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1200" b="1" dirty="0">
                <a:latin typeface="BIZ UDPゴシック" panose="020B0400000000000000" pitchFamily="50" charset="-128"/>
                <a:ea typeface="BIZ UDPゴシック" panose="020B0400000000000000" pitchFamily="50" charset="-128"/>
              </a:rPr>
              <a:t>双方向の矢印が重要！</a:t>
            </a:r>
            <a:endParaRPr kumimoji="1" lang="en-US" altLang="ja-JP" sz="1200" b="1" dirty="0">
              <a:latin typeface="BIZ UDPゴシック" panose="020B0400000000000000" pitchFamily="50" charset="-128"/>
              <a:ea typeface="BIZ UDPゴシック" panose="020B0400000000000000" pitchFamily="50" charset="-128"/>
            </a:endParaRPr>
          </a:p>
          <a:p>
            <a:pPr algn="just"/>
            <a:r>
              <a:rPr kumimoji="1" lang="ja-JP" altLang="en-US" sz="1200" b="1" dirty="0">
                <a:latin typeface="BIZ UDPゴシック" panose="020B0400000000000000" pitchFamily="50" charset="-128"/>
                <a:ea typeface="BIZ UDPゴシック" panose="020B0400000000000000" pitchFamily="50" charset="-128"/>
              </a:rPr>
              <a:t>（＝相互に作用する）</a:t>
            </a:r>
            <a:endParaRPr kumimoji="1" lang="ja-JP" altLang="en-US" sz="1200" b="1" dirty="0"/>
          </a:p>
        </p:txBody>
      </p:sp>
      <p:sp>
        <p:nvSpPr>
          <p:cNvPr id="20" name="テキスト ボックス 19">
            <a:extLst>
              <a:ext uri="{FF2B5EF4-FFF2-40B4-BE49-F238E27FC236}">
                <a16:creationId xmlns:a16="http://schemas.microsoft.com/office/drawing/2014/main" id="{65ECAF26-E68D-2D22-9D53-3D1D4949352F}"/>
              </a:ext>
            </a:extLst>
          </p:cNvPr>
          <p:cNvSpPr txBox="1"/>
          <p:nvPr/>
        </p:nvSpPr>
        <p:spPr>
          <a:xfrm>
            <a:off x="84860" y="3824343"/>
            <a:ext cx="4570267" cy="360000"/>
          </a:xfrm>
          <a:prstGeom prst="roundRect">
            <a:avLst>
              <a:gd name="adj" fmla="val 50000"/>
            </a:avLst>
          </a:prstGeom>
          <a:solidFill>
            <a:schemeClr val="accent2">
              <a:lumMod val="40000"/>
              <a:lumOff val="60000"/>
            </a:schemeClr>
          </a:solidFill>
        </p:spPr>
        <p:txBody>
          <a:bodyPr wrap="square" tIns="0" anchor="ctr">
            <a:spAutoFit/>
          </a:bodyPr>
          <a:lstStyle/>
          <a:p>
            <a:pPr algn="ct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ICF</a:t>
            </a:r>
            <a:r>
              <a:rPr lang="ja-JP" altLang="en-US" dirty="0">
                <a:latin typeface="BIZ UDPゴシック" panose="020B0400000000000000" pitchFamily="50" charset="-128"/>
                <a:ea typeface="BIZ UDPゴシック" panose="020B0400000000000000" pitchFamily="50" charset="-128"/>
              </a:rPr>
              <a:t>の生活機能モデル」を構成するもの</a:t>
            </a:r>
          </a:p>
        </p:txBody>
      </p:sp>
      <p:sp>
        <p:nvSpPr>
          <p:cNvPr id="21" name="二等辺三角形 20">
            <a:extLst>
              <a:ext uri="{FF2B5EF4-FFF2-40B4-BE49-F238E27FC236}">
                <a16:creationId xmlns:a16="http://schemas.microsoft.com/office/drawing/2014/main" id="{BB6810F9-9593-47D9-E4A0-5E72CDCD9F72}"/>
              </a:ext>
            </a:extLst>
          </p:cNvPr>
          <p:cNvSpPr/>
          <p:nvPr/>
        </p:nvSpPr>
        <p:spPr>
          <a:xfrm rot="5400000">
            <a:off x="5346451" y="3081041"/>
            <a:ext cx="260465" cy="257078"/>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DF3FC49-19E0-EDAB-5F35-9F3BF1AAF049}"/>
              </a:ext>
            </a:extLst>
          </p:cNvPr>
          <p:cNvSpPr txBox="1"/>
          <p:nvPr/>
        </p:nvSpPr>
        <p:spPr>
          <a:xfrm>
            <a:off x="645676" y="6355335"/>
            <a:ext cx="8614643" cy="369332"/>
          </a:xfrm>
          <a:prstGeom prst="rect">
            <a:avLst/>
          </a:prstGeom>
          <a:noFill/>
        </p:spPr>
        <p:txBody>
          <a:bodyPr wrap="square">
            <a:spAutoFit/>
          </a:bodyPr>
          <a:lstStyle/>
          <a:p>
            <a:pPr algn="ctr"/>
            <a:r>
              <a:rPr lang="ja-JP" altLang="en-US" b="1" dirty="0">
                <a:latin typeface="BIZ UDPゴシック" panose="020B0400000000000000" pitchFamily="50" charset="-128"/>
                <a:ea typeface="BIZ UDPゴシック" panose="020B0400000000000000" pitchFamily="50" charset="-128"/>
              </a:rPr>
              <a:t>本人を</a:t>
            </a:r>
            <a:r>
              <a:rPr lang="ja-JP" altLang="en-US" b="1" dirty="0">
                <a:solidFill>
                  <a:srgbClr val="C00000"/>
                </a:solidFill>
                <a:latin typeface="BIZ UDPゴシック" panose="020B0400000000000000" pitchFamily="50" charset="-128"/>
                <a:ea typeface="BIZ UDPゴシック" panose="020B0400000000000000" pitchFamily="50" charset="-128"/>
              </a:rPr>
              <a:t>個人として尊重</a:t>
            </a:r>
            <a:r>
              <a:rPr lang="ja-JP" altLang="en-US" b="1" dirty="0">
                <a:latin typeface="BIZ UDPゴシック" panose="020B0400000000000000" pitchFamily="50" charset="-128"/>
                <a:ea typeface="BIZ UDPゴシック" panose="020B0400000000000000" pitchFamily="50" charset="-128"/>
              </a:rPr>
              <a:t>し、</a:t>
            </a:r>
            <a:r>
              <a:rPr lang="ja-JP" altLang="en-US" b="1" dirty="0">
                <a:solidFill>
                  <a:srgbClr val="C00000"/>
                </a:solidFill>
                <a:latin typeface="BIZ UDPゴシック" panose="020B0400000000000000" pitchFamily="50" charset="-128"/>
                <a:ea typeface="BIZ UDPゴシック" panose="020B0400000000000000" pitchFamily="50" charset="-128"/>
              </a:rPr>
              <a:t>「生きること」を支えていく姿勢</a:t>
            </a:r>
            <a:r>
              <a:rPr lang="ja-JP" altLang="en-US" b="1" dirty="0">
                <a:latin typeface="BIZ UDPゴシック" panose="020B0400000000000000" pitchFamily="50" charset="-128"/>
                <a:ea typeface="BIZ UDPゴシック" panose="020B0400000000000000" pitchFamily="50" charset="-128"/>
              </a:rPr>
              <a:t>が求められます。</a:t>
            </a:r>
          </a:p>
        </p:txBody>
      </p:sp>
    </p:spTree>
    <p:extLst>
      <p:ext uri="{BB962C8B-B14F-4D97-AF65-F5344CB8AC3E}">
        <p14:creationId xmlns:p14="http://schemas.microsoft.com/office/powerpoint/2010/main" val="205259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B9F45-1B19-297E-D11B-8B5171C45898}"/>
            </a:ext>
          </a:extLst>
        </p:cNvPr>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9EE0AAF2-7983-E469-A536-27B4F24C3A03}"/>
              </a:ext>
            </a:extLst>
          </p:cNvPr>
          <p:cNvSpPr txBox="1"/>
          <p:nvPr/>
        </p:nvSpPr>
        <p:spPr>
          <a:xfrm>
            <a:off x="280187" y="4614753"/>
            <a:ext cx="9344042" cy="773490"/>
          </a:xfrm>
          <a:prstGeom prst="roundRect">
            <a:avLst/>
          </a:prstGeom>
          <a:noFill/>
          <a:ln w="28575">
            <a:solidFill>
              <a:schemeClr val="bg1">
                <a:lumMod val="65000"/>
              </a:schemeClr>
            </a:solidFill>
            <a:prstDash val="sysDot"/>
          </a:ln>
        </p:spPr>
        <p:txBody>
          <a:bodyPr wrap="square" tIns="0" anchor="t">
            <a:noAutofit/>
          </a:bodyPr>
          <a:lstStyle/>
          <a:p>
            <a:pPr algn="r"/>
            <a:r>
              <a:rPr lang="ja-JP" altLang="en-US" b="1" dirty="0">
                <a:solidFill>
                  <a:srgbClr val="C00000"/>
                </a:solidFill>
                <a:latin typeface="BIZ UDPゴシック" panose="020B0400000000000000" pitchFamily="50" charset="-128"/>
                <a:ea typeface="BIZ UDPゴシック" panose="020B0400000000000000" pitchFamily="50" charset="-128"/>
              </a:rPr>
              <a:t>背景因子</a:t>
            </a:r>
          </a:p>
        </p:txBody>
      </p:sp>
      <p:sp>
        <p:nvSpPr>
          <p:cNvPr id="17" name="テキスト ボックス 16">
            <a:extLst>
              <a:ext uri="{FF2B5EF4-FFF2-40B4-BE49-F238E27FC236}">
                <a16:creationId xmlns:a16="http://schemas.microsoft.com/office/drawing/2014/main" id="{D42B927C-0901-0FFC-FCD2-7F527AD9F2D2}"/>
              </a:ext>
            </a:extLst>
          </p:cNvPr>
          <p:cNvSpPr txBox="1"/>
          <p:nvPr/>
        </p:nvSpPr>
        <p:spPr>
          <a:xfrm>
            <a:off x="280979" y="2652841"/>
            <a:ext cx="9344042" cy="773490"/>
          </a:xfrm>
          <a:prstGeom prst="roundRect">
            <a:avLst/>
          </a:prstGeom>
          <a:noFill/>
          <a:ln w="28575">
            <a:solidFill>
              <a:schemeClr val="bg1">
                <a:lumMod val="65000"/>
              </a:schemeClr>
            </a:solidFill>
            <a:prstDash val="sysDot"/>
          </a:ln>
        </p:spPr>
        <p:txBody>
          <a:bodyPr wrap="square" tIns="0" anchor="t">
            <a:noAutofit/>
          </a:bodyPr>
          <a:lstStyle/>
          <a:p>
            <a:pPr algn="r"/>
            <a:r>
              <a:rPr lang="ja-JP" altLang="en-US" b="1" dirty="0">
                <a:solidFill>
                  <a:srgbClr val="C00000"/>
                </a:solidFill>
                <a:latin typeface="BIZ UDPゴシック" panose="020B0400000000000000" pitchFamily="50" charset="-128"/>
                <a:ea typeface="BIZ UDPゴシック" panose="020B0400000000000000" pitchFamily="50" charset="-128"/>
              </a:rPr>
              <a:t>生活機能</a:t>
            </a:r>
          </a:p>
        </p:txBody>
      </p:sp>
      <p:sp>
        <p:nvSpPr>
          <p:cNvPr id="40964" name="Line 9">
            <a:extLst>
              <a:ext uri="{FF2B5EF4-FFF2-40B4-BE49-F238E27FC236}">
                <a16:creationId xmlns:a16="http://schemas.microsoft.com/office/drawing/2014/main" id="{E76E1E1C-DA6C-0940-49C5-C22D57A5ED28}"/>
              </a:ext>
            </a:extLst>
          </p:cNvPr>
          <p:cNvSpPr>
            <a:spLocks noChangeShapeType="1"/>
          </p:cNvSpPr>
          <p:nvPr/>
        </p:nvSpPr>
        <p:spPr bwMode="auto">
          <a:xfrm>
            <a:off x="4935207" y="1210174"/>
            <a:ext cx="0" cy="680175"/>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0965" name="Line 10">
            <a:extLst>
              <a:ext uri="{FF2B5EF4-FFF2-40B4-BE49-F238E27FC236}">
                <a16:creationId xmlns:a16="http://schemas.microsoft.com/office/drawing/2014/main" id="{8B7E934C-325E-1EF7-1455-138374A2F260}"/>
              </a:ext>
            </a:extLst>
          </p:cNvPr>
          <p:cNvSpPr>
            <a:spLocks noChangeShapeType="1"/>
          </p:cNvSpPr>
          <p:nvPr/>
        </p:nvSpPr>
        <p:spPr bwMode="auto">
          <a:xfrm>
            <a:off x="3080328" y="2982576"/>
            <a:ext cx="701675"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0966" name="Line 11">
            <a:extLst>
              <a:ext uri="{FF2B5EF4-FFF2-40B4-BE49-F238E27FC236}">
                <a16:creationId xmlns:a16="http://schemas.microsoft.com/office/drawing/2014/main" id="{A8E8552F-814A-1E73-1ACD-B7A41F9DB925}"/>
              </a:ext>
            </a:extLst>
          </p:cNvPr>
          <p:cNvSpPr>
            <a:spLocks noChangeShapeType="1"/>
          </p:cNvSpPr>
          <p:nvPr/>
        </p:nvSpPr>
        <p:spPr bwMode="auto">
          <a:xfrm>
            <a:off x="5914524" y="2982576"/>
            <a:ext cx="819051" cy="0"/>
          </a:xfrm>
          <a:prstGeom prst="line">
            <a:avLst/>
          </a:prstGeom>
          <a:noFill/>
          <a:ln w="349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graphicFrame>
        <p:nvGraphicFramePr>
          <p:cNvPr id="13" name="表 12">
            <a:extLst>
              <a:ext uri="{FF2B5EF4-FFF2-40B4-BE49-F238E27FC236}">
                <a16:creationId xmlns:a16="http://schemas.microsoft.com/office/drawing/2014/main" id="{DAC16A60-E224-76FB-8071-7697EDFE7604}"/>
              </a:ext>
            </a:extLst>
          </p:cNvPr>
          <p:cNvGraphicFramePr>
            <a:graphicFrameLocks noGrp="1"/>
          </p:cNvGraphicFramePr>
          <p:nvPr>
            <p:extLst>
              <p:ext uri="{D42A27DB-BD31-4B8C-83A1-F6EECF244321}">
                <p14:modId xmlns:p14="http://schemas.microsoft.com/office/powerpoint/2010/main" val="3335111730"/>
              </p:ext>
            </p:extLst>
          </p:nvPr>
        </p:nvGraphicFramePr>
        <p:xfrm>
          <a:off x="104648" y="5478950"/>
          <a:ext cx="4747490" cy="1291592"/>
        </p:xfrm>
        <a:graphic>
          <a:graphicData uri="http://schemas.openxmlformats.org/drawingml/2006/table">
            <a:tbl>
              <a:tblPr firstRow="1" bandRow="1">
                <a:tableStyleId>{5940675A-B579-460E-94D1-54222C63F5DA}</a:tableStyleId>
              </a:tblPr>
              <a:tblGrid>
                <a:gridCol w="2373745">
                  <a:extLst>
                    <a:ext uri="{9D8B030D-6E8A-4147-A177-3AD203B41FA5}">
                      <a16:colId xmlns:a16="http://schemas.microsoft.com/office/drawing/2014/main" val="1481072157"/>
                    </a:ext>
                  </a:extLst>
                </a:gridCol>
                <a:gridCol w="2373745">
                  <a:extLst>
                    <a:ext uri="{9D8B030D-6E8A-4147-A177-3AD203B41FA5}">
                      <a16:colId xmlns:a16="http://schemas.microsoft.com/office/drawing/2014/main" val="64306376"/>
                    </a:ext>
                  </a:extLst>
                </a:gridCol>
              </a:tblGrid>
              <a:tr h="297180">
                <a:tc>
                  <a:txBody>
                    <a:bodyPr/>
                    <a:lstStyle/>
                    <a:p>
                      <a:r>
                        <a:rPr kumimoji="1" lang="ja-JP" altLang="en-US" sz="1500" dirty="0">
                          <a:latin typeface="BIZ UDPゴシック" panose="020B0400000000000000" pitchFamily="50" charset="-128"/>
                          <a:ea typeface="BIZ UDPゴシック" panose="020B0400000000000000" pitchFamily="50" charset="-128"/>
                        </a:rPr>
                        <a:t>促進因子</a:t>
                      </a:r>
                      <a:r>
                        <a:rPr kumimoji="1" lang="ja-JP" altLang="en-US" sz="1100" dirty="0">
                          <a:latin typeface="BIZ UDPゴシック" panose="020B0400000000000000" pitchFamily="50" charset="-128"/>
                          <a:ea typeface="BIZ UDPゴシック" panose="020B0400000000000000" pitchFamily="50" charset="-128"/>
                        </a:rPr>
                        <a:t>（生活機能に＋の影響）</a:t>
                      </a:r>
                      <a:endParaRPr kumimoji="1" lang="ja-JP" altLang="en-US" sz="1500" dirty="0">
                        <a:latin typeface="BIZ UDPゴシック" panose="020B0400000000000000" pitchFamily="50" charset="-128"/>
                        <a:ea typeface="BIZ UDPゴシック" panose="020B0400000000000000" pitchFamily="50" charset="-128"/>
                      </a:endParaRPr>
                    </a:p>
                  </a:txBody>
                  <a:tcPr marL="74295" marR="74295" marT="37148" marB="37148">
                    <a:solidFill>
                      <a:schemeClr val="accent5">
                        <a:lumMod val="40000"/>
                        <a:lumOff val="60000"/>
                      </a:schemeClr>
                    </a:solidFill>
                  </a:tcPr>
                </a:tc>
                <a:tc>
                  <a:txBody>
                    <a:bodyPr/>
                    <a:lstStyle/>
                    <a:p>
                      <a:r>
                        <a:rPr kumimoji="1" lang="ja-JP" altLang="en-US" sz="1500" dirty="0">
                          <a:latin typeface="BIZ UDPゴシック" panose="020B0400000000000000" pitchFamily="50" charset="-128"/>
                          <a:ea typeface="BIZ UDPゴシック" panose="020B0400000000000000" pitchFamily="50" charset="-128"/>
                        </a:rPr>
                        <a:t>阻害因子</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（生活機能にーの影響）</a:t>
                      </a:r>
                      <a:endParaRPr kumimoji="1" lang="ja-JP" altLang="en-US" sz="1500" dirty="0">
                        <a:latin typeface="BIZ UDPゴシック" panose="020B0400000000000000" pitchFamily="50" charset="-128"/>
                        <a:ea typeface="BIZ UDPゴシック" panose="020B0400000000000000" pitchFamily="50" charset="-128"/>
                      </a:endParaRPr>
                    </a:p>
                  </a:txBody>
                  <a:tcPr marL="74295" marR="74295" marT="37148" marB="37148">
                    <a:solidFill>
                      <a:schemeClr val="accent5">
                        <a:lumMod val="40000"/>
                        <a:lumOff val="60000"/>
                      </a:schemeClr>
                    </a:solidFill>
                  </a:tcPr>
                </a:tc>
                <a:extLst>
                  <a:ext uri="{0D108BD9-81ED-4DB2-BD59-A6C34878D82A}">
                    <a16:rowId xmlns:a16="http://schemas.microsoft.com/office/drawing/2014/main" val="2767157684"/>
                  </a:ext>
                </a:extLst>
              </a:tr>
              <a:tr h="965835">
                <a:tc>
                  <a:txBody>
                    <a:bodyPr/>
                    <a:lstStyle/>
                    <a:p>
                      <a:r>
                        <a:rPr kumimoji="1" lang="ja-JP" altLang="en-US" sz="1500" dirty="0">
                          <a:latin typeface="BIZ UDPゴシック" panose="020B0400000000000000" pitchFamily="50" charset="-128"/>
                          <a:ea typeface="BIZ UDPゴシック" panose="020B0400000000000000" pitchFamily="50" charset="-128"/>
                        </a:rPr>
                        <a:t>・家族に病気の理解がある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・近所づきあいがある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・精神科診療所がある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・就労支援の事業所がある</a:t>
                      </a:r>
                    </a:p>
                  </a:txBody>
                  <a:tcPr marL="74295" marR="74295" marT="37148" marB="37148"/>
                </a:tc>
                <a:tc>
                  <a:txBody>
                    <a:bodyPr/>
                    <a:lstStyle/>
                    <a:p>
                      <a:r>
                        <a:rPr kumimoji="1" lang="ja-JP" altLang="en-US" sz="1500" dirty="0">
                          <a:latin typeface="BIZ UDPゴシック" panose="020B0400000000000000" pitchFamily="50" charset="-128"/>
                          <a:ea typeface="BIZ UDPゴシック" panose="020B0400000000000000" pitchFamily="50" charset="-128"/>
                        </a:rPr>
                        <a:t>・母親が脳梗塞を患った</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・母親は家事全般・パート</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勤務であり、生活の変化　</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が大きい</a:t>
                      </a:r>
                    </a:p>
                  </a:txBody>
                  <a:tcPr marL="74295" marR="74295" marT="37148" marB="37148"/>
                </a:tc>
                <a:extLst>
                  <a:ext uri="{0D108BD9-81ED-4DB2-BD59-A6C34878D82A}">
                    <a16:rowId xmlns:a16="http://schemas.microsoft.com/office/drawing/2014/main" val="2363512941"/>
                  </a:ext>
                </a:extLst>
              </a:tr>
            </a:tbl>
          </a:graphicData>
        </a:graphic>
      </p:graphicFrame>
      <p:graphicFrame>
        <p:nvGraphicFramePr>
          <p:cNvPr id="14" name="表 13">
            <a:extLst>
              <a:ext uri="{FF2B5EF4-FFF2-40B4-BE49-F238E27FC236}">
                <a16:creationId xmlns:a16="http://schemas.microsoft.com/office/drawing/2014/main" id="{9C018689-5AF7-D96C-90DE-13FBD089F1AC}"/>
              </a:ext>
            </a:extLst>
          </p:cNvPr>
          <p:cNvGraphicFramePr>
            <a:graphicFrameLocks noGrp="1"/>
          </p:cNvGraphicFramePr>
          <p:nvPr>
            <p:extLst>
              <p:ext uri="{D42A27DB-BD31-4B8C-83A1-F6EECF244321}">
                <p14:modId xmlns:p14="http://schemas.microsoft.com/office/powerpoint/2010/main" val="3638078155"/>
              </p:ext>
            </p:extLst>
          </p:nvPr>
        </p:nvGraphicFramePr>
        <p:xfrm>
          <a:off x="4973432" y="5478950"/>
          <a:ext cx="4853552" cy="1291592"/>
        </p:xfrm>
        <a:graphic>
          <a:graphicData uri="http://schemas.openxmlformats.org/drawingml/2006/table">
            <a:tbl>
              <a:tblPr firstRow="1" bandRow="1">
                <a:tableStyleId>{5940675A-B579-460E-94D1-54222C63F5DA}</a:tableStyleId>
              </a:tblPr>
              <a:tblGrid>
                <a:gridCol w="2426776">
                  <a:extLst>
                    <a:ext uri="{9D8B030D-6E8A-4147-A177-3AD203B41FA5}">
                      <a16:colId xmlns:a16="http://schemas.microsoft.com/office/drawing/2014/main" val="1481072157"/>
                    </a:ext>
                  </a:extLst>
                </a:gridCol>
                <a:gridCol w="2426776">
                  <a:extLst>
                    <a:ext uri="{9D8B030D-6E8A-4147-A177-3AD203B41FA5}">
                      <a16:colId xmlns:a16="http://schemas.microsoft.com/office/drawing/2014/main" val="64306376"/>
                    </a:ext>
                  </a:extLst>
                </a:gridCol>
              </a:tblGrid>
              <a:tr h="297180">
                <a:tc>
                  <a:txBody>
                    <a:bodyPr/>
                    <a:lstStyle/>
                    <a:p>
                      <a:r>
                        <a:rPr kumimoji="1" lang="ja-JP" altLang="en-US" sz="1500" dirty="0">
                          <a:latin typeface="BIZ UDPゴシック" panose="020B0400000000000000" pitchFamily="50" charset="-128"/>
                          <a:ea typeface="BIZ UDPゴシック" panose="020B0400000000000000" pitchFamily="50" charset="-128"/>
                        </a:rPr>
                        <a:t>促進因子</a:t>
                      </a:r>
                      <a:r>
                        <a:rPr kumimoji="1" lang="ja-JP" altLang="en-US" sz="1100" dirty="0">
                          <a:latin typeface="BIZ UDPゴシック" panose="020B0400000000000000" pitchFamily="50" charset="-128"/>
                          <a:ea typeface="BIZ UDPゴシック" panose="020B0400000000000000" pitchFamily="50" charset="-128"/>
                        </a:rPr>
                        <a:t>（生活機能に＋の影響）</a:t>
                      </a:r>
                      <a:endParaRPr kumimoji="1" lang="ja-JP" altLang="en-US" sz="1500" dirty="0">
                        <a:latin typeface="BIZ UDPゴシック" panose="020B0400000000000000" pitchFamily="50" charset="-128"/>
                        <a:ea typeface="BIZ UDPゴシック" panose="020B0400000000000000" pitchFamily="50" charset="-128"/>
                      </a:endParaRPr>
                    </a:p>
                  </a:txBody>
                  <a:tcPr marL="74295" marR="74295" marT="37148" marB="37148">
                    <a:solidFill>
                      <a:schemeClr val="accent5">
                        <a:lumMod val="40000"/>
                        <a:lumOff val="60000"/>
                      </a:schemeClr>
                    </a:solidFill>
                  </a:tcPr>
                </a:tc>
                <a:tc>
                  <a:txBody>
                    <a:bodyPr/>
                    <a:lstStyle/>
                    <a:p>
                      <a:r>
                        <a:rPr kumimoji="1" lang="ja-JP" altLang="en-US" sz="1500" dirty="0">
                          <a:latin typeface="BIZ UDPゴシック" panose="020B0400000000000000" pitchFamily="50" charset="-128"/>
                          <a:ea typeface="BIZ UDPゴシック" panose="020B0400000000000000" pitchFamily="50" charset="-128"/>
                        </a:rPr>
                        <a:t>阻害因子</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（生活機能にーの影響）</a:t>
                      </a:r>
                      <a:endParaRPr kumimoji="1" lang="ja-JP" altLang="en-US" sz="1500" dirty="0">
                        <a:latin typeface="BIZ UDPゴシック" panose="020B0400000000000000" pitchFamily="50" charset="-128"/>
                        <a:ea typeface="BIZ UDPゴシック" panose="020B0400000000000000" pitchFamily="50" charset="-128"/>
                      </a:endParaRPr>
                    </a:p>
                  </a:txBody>
                  <a:tcPr marL="74295" marR="74295" marT="37148" marB="37148">
                    <a:solidFill>
                      <a:schemeClr val="accent5">
                        <a:lumMod val="40000"/>
                        <a:lumOff val="60000"/>
                      </a:schemeClr>
                    </a:solidFill>
                  </a:tcPr>
                </a:tc>
                <a:extLst>
                  <a:ext uri="{0D108BD9-81ED-4DB2-BD59-A6C34878D82A}">
                    <a16:rowId xmlns:a16="http://schemas.microsoft.com/office/drawing/2014/main" val="2767157684"/>
                  </a:ext>
                </a:extLst>
              </a:tr>
              <a:tr h="847633">
                <a:tc>
                  <a:txBody>
                    <a:bodyPr/>
                    <a:lstStyle/>
                    <a:p>
                      <a:r>
                        <a:rPr kumimoji="1" lang="ja-JP" altLang="en-US" sz="1500" dirty="0">
                          <a:latin typeface="BIZ UDPゴシック" panose="020B0400000000000000" pitchFamily="50" charset="-128"/>
                          <a:ea typeface="BIZ UDPゴシック" panose="020B0400000000000000" pitchFamily="50" charset="-128"/>
                        </a:rPr>
                        <a:t>・高校を卒業している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a:t>
                      </a:r>
                      <a:r>
                        <a:rPr kumimoji="1" lang="en-US" altLang="ja-JP" sz="1500" dirty="0">
                          <a:latin typeface="BIZ UDPゴシック" panose="020B0400000000000000" pitchFamily="50" charset="-128"/>
                          <a:ea typeface="BIZ UDPゴシック" panose="020B0400000000000000" pitchFamily="50" charset="-128"/>
                        </a:rPr>
                        <a:t>IT</a:t>
                      </a:r>
                      <a:r>
                        <a:rPr kumimoji="1" lang="ja-JP" altLang="en-US" sz="1500" dirty="0">
                          <a:latin typeface="BIZ UDPゴシック" panose="020B0400000000000000" pitchFamily="50" charset="-128"/>
                          <a:ea typeface="BIZ UDPゴシック" panose="020B0400000000000000" pitchFamily="50" charset="-128"/>
                        </a:rPr>
                        <a:t>企業勤務の経験がある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・病識がある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・母親思いである</a:t>
                      </a:r>
                    </a:p>
                  </a:txBody>
                  <a:tcPr marL="74295" marR="74295" marT="37148" marB="37148"/>
                </a:tc>
                <a:tc>
                  <a:txBody>
                    <a:bodyPr/>
                    <a:lstStyle/>
                    <a:p>
                      <a:r>
                        <a:rPr kumimoji="1" lang="ja-JP" altLang="en-US" sz="1500" dirty="0">
                          <a:latin typeface="BIZ UDPゴシック" panose="020B0400000000000000" pitchFamily="50" charset="-128"/>
                          <a:ea typeface="BIZ UDPゴシック" panose="020B0400000000000000" pitchFamily="50" charset="-128"/>
                        </a:rPr>
                        <a:t>・怒りのコントロールが苦手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・対人関係が苦手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・相談することが苦手</a:t>
                      </a:r>
                    </a:p>
                  </a:txBody>
                  <a:tcPr marL="74295" marR="74295" marT="37148" marB="37148"/>
                </a:tc>
                <a:extLst>
                  <a:ext uri="{0D108BD9-81ED-4DB2-BD59-A6C34878D82A}">
                    <a16:rowId xmlns:a16="http://schemas.microsoft.com/office/drawing/2014/main" val="2363512941"/>
                  </a:ext>
                </a:extLst>
              </a:tr>
            </a:tbl>
          </a:graphicData>
        </a:graphic>
      </p:graphicFrame>
      <p:grpSp>
        <p:nvGrpSpPr>
          <p:cNvPr id="40986" name="グループ化 40985">
            <a:extLst>
              <a:ext uri="{FF2B5EF4-FFF2-40B4-BE49-F238E27FC236}">
                <a16:creationId xmlns:a16="http://schemas.microsoft.com/office/drawing/2014/main" id="{D70C0BA9-CC63-8338-6AF1-D34D18B3D878}"/>
              </a:ext>
            </a:extLst>
          </p:cNvPr>
          <p:cNvGrpSpPr/>
          <p:nvPr/>
        </p:nvGrpSpPr>
        <p:grpSpPr>
          <a:xfrm>
            <a:off x="329038" y="1871000"/>
            <a:ext cx="2827965" cy="883647"/>
            <a:chOff x="370602" y="1862824"/>
            <a:chExt cx="2827965" cy="883647"/>
          </a:xfrm>
        </p:grpSpPr>
        <p:grpSp>
          <p:nvGrpSpPr>
            <p:cNvPr id="40982" name="グループ化 40981">
              <a:extLst>
                <a:ext uri="{FF2B5EF4-FFF2-40B4-BE49-F238E27FC236}">
                  <a16:creationId xmlns:a16="http://schemas.microsoft.com/office/drawing/2014/main" id="{15728601-E616-9765-9AE9-7B54964B86F7}"/>
                </a:ext>
              </a:extLst>
            </p:cNvPr>
            <p:cNvGrpSpPr/>
            <p:nvPr/>
          </p:nvGrpSpPr>
          <p:grpSpPr>
            <a:xfrm>
              <a:off x="370602" y="1873997"/>
              <a:ext cx="2820717" cy="872474"/>
              <a:chOff x="8058122" y="2750364"/>
              <a:chExt cx="2820717" cy="837917"/>
            </a:xfrm>
          </p:grpSpPr>
          <p:sp>
            <p:nvSpPr>
              <p:cNvPr id="40984" name="正方形/長方形 40983">
                <a:extLst>
                  <a:ext uri="{FF2B5EF4-FFF2-40B4-BE49-F238E27FC236}">
                    <a16:creationId xmlns:a16="http://schemas.microsoft.com/office/drawing/2014/main" id="{CC2DEF17-B5D1-C9A9-65F2-FB3CE71DF878}"/>
                  </a:ext>
                </a:extLst>
              </p:cNvPr>
              <p:cNvSpPr/>
              <p:nvPr/>
            </p:nvSpPr>
            <p:spPr>
              <a:xfrm>
                <a:off x="8058122" y="2750364"/>
                <a:ext cx="2820717" cy="61927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85" name="二等辺三角形 40984">
                <a:extLst>
                  <a:ext uri="{FF2B5EF4-FFF2-40B4-BE49-F238E27FC236}">
                    <a16:creationId xmlns:a16="http://schemas.microsoft.com/office/drawing/2014/main" id="{9721F65F-BAB0-77B5-88FB-3E1705EECC50}"/>
                  </a:ext>
                </a:extLst>
              </p:cNvPr>
              <p:cNvSpPr/>
              <p:nvPr/>
            </p:nvSpPr>
            <p:spPr>
              <a:xfrm rot="10800000">
                <a:off x="9077742" y="3303504"/>
                <a:ext cx="361181" cy="28477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a:extLst>
                <a:ext uri="{FF2B5EF4-FFF2-40B4-BE49-F238E27FC236}">
                  <a16:creationId xmlns:a16="http://schemas.microsoft.com/office/drawing/2014/main" id="{C703EF64-68F5-90EF-C2AE-64A9721D6D0C}"/>
                </a:ext>
              </a:extLst>
            </p:cNvPr>
            <p:cNvSpPr txBox="1"/>
            <p:nvPr/>
          </p:nvSpPr>
          <p:spPr>
            <a:xfrm>
              <a:off x="370602" y="1862824"/>
              <a:ext cx="2827965" cy="646331"/>
            </a:xfrm>
            <a:prstGeom prst="rect">
              <a:avLst/>
            </a:prstGeom>
            <a:solidFill>
              <a:schemeClr val="accent2">
                <a:lumMod val="20000"/>
                <a:lumOff val="80000"/>
              </a:schemeClr>
            </a:solid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見当識機能・発語機能</a:t>
              </a:r>
              <a:r>
                <a:rPr kumimoji="1" lang="ja-JP" altLang="en-US" dirty="0">
                  <a:latin typeface="BIZ UDPゴシック" panose="020B0400000000000000" pitchFamily="50" charset="-128"/>
                  <a:ea typeface="BIZ UDPゴシック" panose="020B0400000000000000" pitchFamily="50" charset="-128"/>
                </a:rPr>
                <a:t>は</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保たれている</a:t>
              </a:r>
            </a:p>
          </p:txBody>
        </p:sp>
      </p:grpSp>
      <p:grpSp>
        <p:nvGrpSpPr>
          <p:cNvPr id="3" name="グループ化 2">
            <a:extLst>
              <a:ext uri="{FF2B5EF4-FFF2-40B4-BE49-F238E27FC236}">
                <a16:creationId xmlns:a16="http://schemas.microsoft.com/office/drawing/2014/main" id="{8D693BFD-DAC2-9196-1CF5-D0E4595FE2BF}"/>
              </a:ext>
            </a:extLst>
          </p:cNvPr>
          <p:cNvGrpSpPr/>
          <p:nvPr/>
        </p:nvGrpSpPr>
        <p:grpSpPr>
          <a:xfrm>
            <a:off x="6735786" y="1862824"/>
            <a:ext cx="2879998" cy="900000"/>
            <a:chOff x="6756568" y="1882836"/>
            <a:chExt cx="2879998" cy="857419"/>
          </a:xfrm>
        </p:grpSpPr>
        <p:grpSp>
          <p:nvGrpSpPr>
            <p:cNvPr id="31" name="グループ化 30">
              <a:extLst>
                <a:ext uri="{FF2B5EF4-FFF2-40B4-BE49-F238E27FC236}">
                  <a16:creationId xmlns:a16="http://schemas.microsoft.com/office/drawing/2014/main" id="{188912FA-4309-E214-1987-5E1839906846}"/>
                </a:ext>
              </a:extLst>
            </p:cNvPr>
            <p:cNvGrpSpPr/>
            <p:nvPr/>
          </p:nvGrpSpPr>
          <p:grpSpPr>
            <a:xfrm>
              <a:off x="6756568" y="1902338"/>
              <a:ext cx="2879998" cy="837917"/>
              <a:chOff x="8092421" y="2750364"/>
              <a:chExt cx="2879998" cy="837917"/>
            </a:xfrm>
          </p:grpSpPr>
          <p:sp>
            <p:nvSpPr>
              <p:cNvPr id="32" name="正方形/長方形 31">
                <a:extLst>
                  <a:ext uri="{FF2B5EF4-FFF2-40B4-BE49-F238E27FC236}">
                    <a16:creationId xmlns:a16="http://schemas.microsoft.com/office/drawing/2014/main" id="{56F7887C-F7CF-F2A4-B479-9E67C660D111}"/>
                  </a:ext>
                </a:extLst>
              </p:cNvPr>
              <p:cNvSpPr/>
              <p:nvPr/>
            </p:nvSpPr>
            <p:spPr>
              <a:xfrm>
                <a:off x="8092421" y="2750364"/>
                <a:ext cx="2879998" cy="61927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a:extLst>
                  <a:ext uri="{FF2B5EF4-FFF2-40B4-BE49-F238E27FC236}">
                    <a16:creationId xmlns:a16="http://schemas.microsoft.com/office/drawing/2014/main" id="{A50403FF-DDAA-1ED4-BA02-43AC539B437C}"/>
                  </a:ext>
                </a:extLst>
              </p:cNvPr>
              <p:cNvSpPr/>
              <p:nvPr/>
            </p:nvSpPr>
            <p:spPr>
              <a:xfrm rot="10800000">
                <a:off x="8932273" y="3303504"/>
                <a:ext cx="361181" cy="28477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292EB0D5-B070-9CB6-4339-631D037BAC75}"/>
                </a:ext>
              </a:extLst>
            </p:cNvPr>
            <p:cNvSpPr txBox="1"/>
            <p:nvPr/>
          </p:nvSpPr>
          <p:spPr>
            <a:xfrm>
              <a:off x="6842515" y="1882836"/>
              <a:ext cx="2708478" cy="621629"/>
            </a:xfrm>
            <a:prstGeom prst="rect">
              <a:avLst/>
            </a:prstGeom>
            <a:noFill/>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病状の安定により</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軽作業は可能</a:t>
              </a:r>
            </a:p>
          </p:txBody>
        </p:sp>
      </p:grpSp>
      <p:grpSp>
        <p:nvGrpSpPr>
          <p:cNvPr id="4" name="グループ化 3">
            <a:extLst>
              <a:ext uri="{FF2B5EF4-FFF2-40B4-BE49-F238E27FC236}">
                <a16:creationId xmlns:a16="http://schemas.microsoft.com/office/drawing/2014/main" id="{DC60171B-B1DD-6729-92EA-DE063C6A5ACF}"/>
              </a:ext>
            </a:extLst>
          </p:cNvPr>
          <p:cNvGrpSpPr/>
          <p:nvPr/>
        </p:nvGrpSpPr>
        <p:grpSpPr>
          <a:xfrm>
            <a:off x="3549562" y="1862824"/>
            <a:ext cx="2879998" cy="900000"/>
            <a:chOff x="3444085" y="1842813"/>
            <a:chExt cx="2879998" cy="864353"/>
          </a:xfrm>
        </p:grpSpPr>
        <p:grpSp>
          <p:nvGrpSpPr>
            <p:cNvPr id="30" name="グループ化 29">
              <a:extLst>
                <a:ext uri="{FF2B5EF4-FFF2-40B4-BE49-F238E27FC236}">
                  <a16:creationId xmlns:a16="http://schemas.microsoft.com/office/drawing/2014/main" id="{0E203D5E-6A89-A69F-C98D-1F6BE8096C77}"/>
                </a:ext>
              </a:extLst>
            </p:cNvPr>
            <p:cNvGrpSpPr/>
            <p:nvPr/>
          </p:nvGrpSpPr>
          <p:grpSpPr>
            <a:xfrm>
              <a:off x="3444085" y="1869249"/>
              <a:ext cx="2879998" cy="837917"/>
              <a:chOff x="8092421" y="2750364"/>
              <a:chExt cx="2879998" cy="837917"/>
            </a:xfrm>
          </p:grpSpPr>
          <p:sp>
            <p:nvSpPr>
              <p:cNvPr id="28" name="正方形/長方形 27">
                <a:extLst>
                  <a:ext uri="{FF2B5EF4-FFF2-40B4-BE49-F238E27FC236}">
                    <a16:creationId xmlns:a16="http://schemas.microsoft.com/office/drawing/2014/main" id="{7A015585-0D87-D18E-484B-716F693AB4C4}"/>
                  </a:ext>
                </a:extLst>
              </p:cNvPr>
              <p:cNvSpPr/>
              <p:nvPr/>
            </p:nvSpPr>
            <p:spPr>
              <a:xfrm>
                <a:off x="8092421" y="2750364"/>
                <a:ext cx="2879998" cy="61927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7B39A2CA-14E8-341F-9E2F-F25D8E01A6D1}"/>
                  </a:ext>
                </a:extLst>
              </p:cNvPr>
              <p:cNvSpPr/>
              <p:nvPr/>
            </p:nvSpPr>
            <p:spPr>
              <a:xfrm rot="10800000">
                <a:off x="9046569" y="3303504"/>
                <a:ext cx="361181" cy="28477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818C29AA-53A7-67B7-AC0A-581D73DDDBAE}"/>
                </a:ext>
              </a:extLst>
            </p:cNvPr>
            <p:cNvSpPr txBox="1"/>
            <p:nvPr/>
          </p:nvSpPr>
          <p:spPr>
            <a:xfrm>
              <a:off x="3545397" y="1842813"/>
              <a:ext cx="2708478" cy="620731"/>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食事・排泄・着替えなどの身の回りのことはできる</a:t>
              </a:r>
              <a:endParaRPr lang="en-US" altLang="ja-JP" dirty="0">
                <a:latin typeface="BIZ UDPゴシック" panose="020B0400000000000000" pitchFamily="50" charset="-128"/>
                <a:ea typeface="BIZ UDPゴシック" panose="020B0400000000000000" pitchFamily="50" charset="-128"/>
              </a:endParaRPr>
            </a:p>
          </p:txBody>
        </p:sp>
      </p:grpSp>
      <p:grpSp>
        <p:nvGrpSpPr>
          <p:cNvPr id="38" name="グループ化 37">
            <a:extLst>
              <a:ext uri="{FF2B5EF4-FFF2-40B4-BE49-F238E27FC236}">
                <a16:creationId xmlns:a16="http://schemas.microsoft.com/office/drawing/2014/main" id="{1D8F3397-B281-68D4-4315-53263215CD7F}"/>
              </a:ext>
            </a:extLst>
          </p:cNvPr>
          <p:cNvGrpSpPr/>
          <p:nvPr/>
        </p:nvGrpSpPr>
        <p:grpSpPr>
          <a:xfrm>
            <a:off x="1743021" y="1488560"/>
            <a:ext cx="6465630" cy="382440"/>
            <a:chOff x="1735326" y="1488560"/>
            <a:chExt cx="6465630" cy="382440"/>
          </a:xfrm>
        </p:grpSpPr>
        <p:cxnSp>
          <p:nvCxnSpPr>
            <p:cNvPr id="35" name="コネクタ: カギ線 34">
              <a:extLst>
                <a:ext uri="{FF2B5EF4-FFF2-40B4-BE49-F238E27FC236}">
                  <a16:creationId xmlns:a16="http://schemas.microsoft.com/office/drawing/2014/main" id="{812C3A1F-E623-50A4-E8A6-27837D674276}"/>
                </a:ext>
              </a:extLst>
            </p:cNvPr>
            <p:cNvCxnSpPr>
              <a:cxnSpLocks/>
              <a:stCxn id="20" idx="0"/>
            </p:cNvCxnSpPr>
            <p:nvPr/>
          </p:nvCxnSpPr>
          <p:spPr>
            <a:xfrm rot="5400000" flipH="1" flipV="1">
              <a:off x="4776921" y="-1553035"/>
              <a:ext cx="382440" cy="6465630"/>
            </a:xfrm>
            <a:prstGeom prst="bentConnector2">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1BDF625B-D84F-F66F-1EAB-C1FA62FB3CDD}"/>
                </a:ext>
              </a:extLst>
            </p:cNvPr>
            <p:cNvCxnSpPr>
              <a:cxnSpLocks/>
            </p:cNvCxnSpPr>
            <p:nvPr/>
          </p:nvCxnSpPr>
          <p:spPr>
            <a:xfrm>
              <a:off x="8180175" y="1490551"/>
              <a:ext cx="6188" cy="3722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B0C0F3C9-D7B1-7992-06BF-504B842774BD}"/>
              </a:ext>
            </a:extLst>
          </p:cNvPr>
          <p:cNvGrpSpPr/>
          <p:nvPr/>
        </p:nvGrpSpPr>
        <p:grpSpPr>
          <a:xfrm rot="10800000">
            <a:off x="1758506" y="4235053"/>
            <a:ext cx="6398192" cy="243678"/>
            <a:chOff x="1750810" y="1488558"/>
            <a:chExt cx="6398192" cy="374266"/>
          </a:xfrm>
        </p:grpSpPr>
        <p:cxnSp>
          <p:nvCxnSpPr>
            <p:cNvPr id="40" name="コネクタ: カギ線 39">
              <a:extLst>
                <a:ext uri="{FF2B5EF4-FFF2-40B4-BE49-F238E27FC236}">
                  <a16:creationId xmlns:a16="http://schemas.microsoft.com/office/drawing/2014/main" id="{448A144A-62C2-D336-DF8B-245EB9DD1458}"/>
                </a:ext>
              </a:extLst>
            </p:cNvPr>
            <p:cNvCxnSpPr/>
            <p:nvPr/>
          </p:nvCxnSpPr>
          <p:spPr>
            <a:xfrm rot="5400000" flipH="1" flipV="1">
              <a:off x="4762773" y="-1523405"/>
              <a:ext cx="374266" cy="6398192"/>
            </a:xfrm>
            <a:prstGeom prst="bentConnector2">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8DDDBF7A-90E7-3BA6-E69A-20CB38530926}"/>
                </a:ext>
              </a:extLst>
            </p:cNvPr>
            <p:cNvCxnSpPr>
              <a:cxnSpLocks/>
            </p:cNvCxnSpPr>
            <p:nvPr/>
          </p:nvCxnSpPr>
          <p:spPr>
            <a:xfrm>
              <a:off x="8138611" y="1490551"/>
              <a:ext cx="6188" cy="3722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612A74C8-A75A-1A9D-340D-44469908786F}"/>
              </a:ext>
            </a:extLst>
          </p:cNvPr>
          <p:cNvGrpSpPr/>
          <p:nvPr/>
        </p:nvGrpSpPr>
        <p:grpSpPr>
          <a:xfrm>
            <a:off x="329038" y="3326625"/>
            <a:ext cx="2879998" cy="879219"/>
            <a:chOff x="3444085" y="1665850"/>
            <a:chExt cx="2879998" cy="822675"/>
          </a:xfrm>
        </p:grpSpPr>
        <p:grpSp>
          <p:nvGrpSpPr>
            <p:cNvPr id="46" name="グループ化 45">
              <a:extLst>
                <a:ext uri="{FF2B5EF4-FFF2-40B4-BE49-F238E27FC236}">
                  <a16:creationId xmlns:a16="http://schemas.microsoft.com/office/drawing/2014/main" id="{BADDF5EF-1843-FEB1-5E93-3FA54D5FDE12}"/>
                </a:ext>
              </a:extLst>
            </p:cNvPr>
            <p:cNvGrpSpPr/>
            <p:nvPr/>
          </p:nvGrpSpPr>
          <p:grpSpPr>
            <a:xfrm>
              <a:off x="3444085" y="1665850"/>
              <a:ext cx="2879998" cy="822675"/>
              <a:chOff x="8092421" y="2546965"/>
              <a:chExt cx="2879998" cy="822675"/>
            </a:xfrm>
          </p:grpSpPr>
          <p:sp>
            <p:nvSpPr>
              <p:cNvPr id="48" name="正方形/長方形 47">
                <a:extLst>
                  <a:ext uri="{FF2B5EF4-FFF2-40B4-BE49-F238E27FC236}">
                    <a16:creationId xmlns:a16="http://schemas.microsoft.com/office/drawing/2014/main" id="{48790E02-FAF8-F928-A799-E56D3910D9F6}"/>
                  </a:ext>
                </a:extLst>
              </p:cNvPr>
              <p:cNvSpPr/>
              <p:nvPr/>
            </p:nvSpPr>
            <p:spPr>
              <a:xfrm>
                <a:off x="8092421" y="2750364"/>
                <a:ext cx="2879998" cy="61927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a:extLst>
                  <a:ext uri="{FF2B5EF4-FFF2-40B4-BE49-F238E27FC236}">
                    <a16:creationId xmlns:a16="http://schemas.microsoft.com/office/drawing/2014/main" id="{C01C4B70-F3C8-3614-D5A5-0B2E51815B32}"/>
                  </a:ext>
                </a:extLst>
              </p:cNvPr>
              <p:cNvSpPr/>
              <p:nvPr/>
            </p:nvSpPr>
            <p:spPr>
              <a:xfrm>
                <a:off x="9665269" y="2546965"/>
                <a:ext cx="361181" cy="284777"/>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テキスト ボックス 46">
              <a:extLst>
                <a:ext uri="{FF2B5EF4-FFF2-40B4-BE49-F238E27FC236}">
                  <a16:creationId xmlns:a16="http://schemas.microsoft.com/office/drawing/2014/main" id="{9D9F6C40-F4A3-320B-900D-CA5D3B33F363}"/>
                </a:ext>
              </a:extLst>
            </p:cNvPr>
            <p:cNvSpPr txBox="1"/>
            <p:nvPr/>
          </p:nvSpPr>
          <p:spPr>
            <a:xfrm>
              <a:off x="3545397" y="1842813"/>
              <a:ext cx="2708478" cy="604764"/>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急激な環境の変化により幻聴や妄想がある</a:t>
              </a:r>
            </a:p>
          </p:txBody>
        </p:sp>
      </p:grpSp>
      <p:grpSp>
        <p:nvGrpSpPr>
          <p:cNvPr id="50" name="グループ化 49">
            <a:extLst>
              <a:ext uri="{FF2B5EF4-FFF2-40B4-BE49-F238E27FC236}">
                <a16:creationId xmlns:a16="http://schemas.microsoft.com/office/drawing/2014/main" id="{6A76ADD7-BE85-6CEC-5F25-7F1C335A173B}"/>
              </a:ext>
            </a:extLst>
          </p:cNvPr>
          <p:cNvGrpSpPr/>
          <p:nvPr/>
        </p:nvGrpSpPr>
        <p:grpSpPr>
          <a:xfrm>
            <a:off x="3542803" y="3326625"/>
            <a:ext cx="2879998" cy="879219"/>
            <a:chOff x="3444085" y="1665850"/>
            <a:chExt cx="2879998" cy="822675"/>
          </a:xfrm>
        </p:grpSpPr>
        <p:grpSp>
          <p:nvGrpSpPr>
            <p:cNvPr id="51" name="グループ化 50">
              <a:extLst>
                <a:ext uri="{FF2B5EF4-FFF2-40B4-BE49-F238E27FC236}">
                  <a16:creationId xmlns:a16="http://schemas.microsoft.com/office/drawing/2014/main" id="{C22BC399-37B8-8E33-C5AC-30BB56AFDBED}"/>
                </a:ext>
              </a:extLst>
            </p:cNvPr>
            <p:cNvGrpSpPr/>
            <p:nvPr/>
          </p:nvGrpSpPr>
          <p:grpSpPr>
            <a:xfrm>
              <a:off x="3444085" y="1665850"/>
              <a:ext cx="2879998" cy="822675"/>
              <a:chOff x="8092421" y="2546965"/>
              <a:chExt cx="2879998" cy="822675"/>
            </a:xfrm>
          </p:grpSpPr>
          <p:sp>
            <p:nvSpPr>
              <p:cNvPr id="53" name="正方形/長方形 52">
                <a:extLst>
                  <a:ext uri="{FF2B5EF4-FFF2-40B4-BE49-F238E27FC236}">
                    <a16:creationId xmlns:a16="http://schemas.microsoft.com/office/drawing/2014/main" id="{D9B0DBEF-B26F-418A-E2EB-5F89905B1EBF}"/>
                  </a:ext>
                </a:extLst>
              </p:cNvPr>
              <p:cNvSpPr/>
              <p:nvPr/>
            </p:nvSpPr>
            <p:spPr>
              <a:xfrm>
                <a:off x="8092421" y="2750364"/>
                <a:ext cx="2879998" cy="61927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a:extLst>
                  <a:ext uri="{FF2B5EF4-FFF2-40B4-BE49-F238E27FC236}">
                    <a16:creationId xmlns:a16="http://schemas.microsoft.com/office/drawing/2014/main" id="{A44D54AD-F024-AE62-39A7-C6288E8C0D42}"/>
                  </a:ext>
                </a:extLst>
              </p:cNvPr>
              <p:cNvSpPr/>
              <p:nvPr/>
            </p:nvSpPr>
            <p:spPr>
              <a:xfrm>
                <a:off x="9717224" y="2546965"/>
                <a:ext cx="361181" cy="284777"/>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テキスト ボックス 51">
              <a:extLst>
                <a:ext uri="{FF2B5EF4-FFF2-40B4-BE49-F238E27FC236}">
                  <a16:creationId xmlns:a16="http://schemas.microsoft.com/office/drawing/2014/main" id="{CD12B88C-749A-C850-A428-66DBB7E2EA35}"/>
                </a:ext>
              </a:extLst>
            </p:cNvPr>
            <p:cNvSpPr txBox="1"/>
            <p:nvPr/>
          </p:nvSpPr>
          <p:spPr>
            <a:xfrm>
              <a:off x="3545397" y="1842813"/>
              <a:ext cx="2708478" cy="620732"/>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思考力・集中力・作業力の低下</a:t>
              </a:r>
            </a:p>
          </p:txBody>
        </p:sp>
      </p:grpSp>
      <p:grpSp>
        <p:nvGrpSpPr>
          <p:cNvPr id="55" name="グループ化 54">
            <a:extLst>
              <a:ext uri="{FF2B5EF4-FFF2-40B4-BE49-F238E27FC236}">
                <a16:creationId xmlns:a16="http://schemas.microsoft.com/office/drawing/2014/main" id="{D7223120-194F-00CE-39EE-90FA2607A2C1}"/>
              </a:ext>
            </a:extLst>
          </p:cNvPr>
          <p:cNvGrpSpPr/>
          <p:nvPr/>
        </p:nvGrpSpPr>
        <p:grpSpPr>
          <a:xfrm>
            <a:off x="6756568" y="3326626"/>
            <a:ext cx="2879998" cy="879218"/>
            <a:chOff x="3444085" y="1665851"/>
            <a:chExt cx="2879998" cy="822674"/>
          </a:xfrm>
        </p:grpSpPr>
        <p:grpSp>
          <p:nvGrpSpPr>
            <p:cNvPr id="56" name="グループ化 55">
              <a:extLst>
                <a:ext uri="{FF2B5EF4-FFF2-40B4-BE49-F238E27FC236}">
                  <a16:creationId xmlns:a16="http://schemas.microsoft.com/office/drawing/2014/main" id="{6348FD3E-AC68-BD13-94C0-99516E3AF9D3}"/>
                </a:ext>
              </a:extLst>
            </p:cNvPr>
            <p:cNvGrpSpPr/>
            <p:nvPr/>
          </p:nvGrpSpPr>
          <p:grpSpPr>
            <a:xfrm>
              <a:off x="3444085" y="1665851"/>
              <a:ext cx="2879998" cy="822674"/>
              <a:chOff x="8092421" y="2546966"/>
              <a:chExt cx="2879998" cy="822674"/>
            </a:xfrm>
          </p:grpSpPr>
          <p:sp>
            <p:nvSpPr>
              <p:cNvPr id="58" name="正方形/長方形 57">
                <a:extLst>
                  <a:ext uri="{FF2B5EF4-FFF2-40B4-BE49-F238E27FC236}">
                    <a16:creationId xmlns:a16="http://schemas.microsoft.com/office/drawing/2014/main" id="{6D86DBFD-DC3F-EE20-7B20-F2644303D889}"/>
                  </a:ext>
                </a:extLst>
              </p:cNvPr>
              <p:cNvSpPr/>
              <p:nvPr/>
            </p:nvSpPr>
            <p:spPr>
              <a:xfrm>
                <a:off x="8092421" y="2750364"/>
                <a:ext cx="2879998" cy="61927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a:extLst>
                  <a:ext uri="{FF2B5EF4-FFF2-40B4-BE49-F238E27FC236}">
                    <a16:creationId xmlns:a16="http://schemas.microsoft.com/office/drawing/2014/main" id="{194836F2-AE91-86E0-DC2A-47C2D6D200DD}"/>
                  </a:ext>
                </a:extLst>
              </p:cNvPr>
              <p:cNvSpPr/>
              <p:nvPr/>
            </p:nvSpPr>
            <p:spPr>
              <a:xfrm>
                <a:off x="9665269" y="2546966"/>
                <a:ext cx="361181" cy="284777"/>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テキスト ボックス 56">
              <a:extLst>
                <a:ext uri="{FF2B5EF4-FFF2-40B4-BE49-F238E27FC236}">
                  <a16:creationId xmlns:a16="http://schemas.microsoft.com/office/drawing/2014/main" id="{0A61E46F-B1B2-58DA-4FE5-4305477743A8}"/>
                </a:ext>
              </a:extLst>
            </p:cNvPr>
            <p:cNvSpPr txBox="1"/>
            <p:nvPr/>
          </p:nvSpPr>
          <p:spPr>
            <a:xfrm>
              <a:off x="3545397" y="1842813"/>
              <a:ext cx="2708478" cy="620731"/>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家事ができない・困りごとを他者に相談できない</a:t>
              </a:r>
            </a:p>
          </p:txBody>
        </p:sp>
      </p:grpSp>
      <p:grpSp>
        <p:nvGrpSpPr>
          <p:cNvPr id="60" name="グループ化 59">
            <a:extLst>
              <a:ext uri="{FF2B5EF4-FFF2-40B4-BE49-F238E27FC236}">
                <a16:creationId xmlns:a16="http://schemas.microsoft.com/office/drawing/2014/main" id="{48EFA212-5C11-2D2D-F9E3-7E70D76C5BCF}"/>
              </a:ext>
            </a:extLst>
          </p:cNvPr>
          <p:cNvGrpSpPr/>
          <p:nvPr/>
        </p:nvGrpSpPr>
        <p:grpSpPr>
          <a:xfrm>
            <a:off x="2504208" y="4754478"/>
            <a:ext cx="4896000" cy="241840"/>
            <a:chOff x="1750810" y="1488558"/>
            <a:chExt cx="6398192" cy="374266"/>
          </a:xfrm>
        </p:grpSpPr>
        <p:cxnSp>
          <p:nvCxnSpPr>
            <p:cNvPr id="61" name="コネクタ: カギ線 60">
              <a:extLst>
                <a:ext uri="{FF2B5EF4-FFF2-40B4-BE49-F238E27FC236}">
                  <a16:creationId xmlns:a16="http://schemas.microsoft.com/office/drawing/2014/main" id="{D5A66C99-FD14-F71B-A307-CA6B5906F7A0}"/>
                </a:ext>
              </a:extLst>
            </p:cNvPr>
            <p:cNvCxnSpPr/>
            <p:nvPr/>
          </p:nvCxnSpPr>
          <p:spPr>
            <a:xfrm rot="5400000" flipH="1" flipV="1">
              <a:off x="4762773" y="-1523405"/>
              <a:ext cx="374266" cy="6398192"/>
            </a:xfrm>
            <a:prstGeom prst="bentConnector2">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75BBB212-9F1C-9E52-9191-E0D6416A6530}"/>
                </a:ext>
              </a:extLst>
            </p:cNvPr>
            <p:cNvCxnSpPr>
              <a:cxnSpLocks/>
            </p:cNvCxnSpPr>
            <p:nvPr/>
          </p:nvCxnSpPr>
          <p:spPr>
            <a:xfrm>
              <a:off x="8138611" y="1490551"/>
              <a:ext cx="6188" cy="3722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0962" name="直線矢印コネクタ 40961">
            <a:extLst>
              <a:ext uri="{FF2B5EF4-FFF2-40B4-BE49-F238E27FC236}">
                <a16:creationId xmlns:a16="http://schemas.microsoft.com/office/drawing/2014/main" id="{32451FA3-C21B-5F9D-0D08-9B9223511C9F}"/>
              </a:ext>
            </a:extLst>
          </p:cNvPr>
          <p:cNvCxnSpPr>
            <a:cxnSpLocks/>
          </p:cNvCxnSpPr>
          <p:nvPr/>
        </p:nvCxnSpPr>
        <p:spPr>
          <a:xfrm flipV="1">
            <a:off x="4935207" y="4235052"/>
            <a:ext cx="0" cy="5032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977" name="テキスト ボックス 40976">
            <a:extLst>
              <a:ext uri="{FF2B5EF4-FFF2-40B4-BE49-F238E27FC236}">
                <a16:creationId xmlns:a16="http://schemas.microsoft.com/office/drawing/2014/main" id="{DCBACCB6-D678-A817-228A-F8CD90B971A8}"/>
              </a:ext>
            </a:extLst>
          </p:cNvPr>
          <p:cNvSpPr txBox="1"/>
          <p:nvPr/>
        </p:nvSpPr>
        <p:spPr>
          <a:xfrm>
            <a:off x="950454" y="2724309"/>
            <a:ext cx="1630697" cy="646331"/>
          </a:xfrm>
          <a:prstGeom prst="rect">
            <a:avLst/>
          </a:prstGeom>
          <a:noFill/>
        </p:spPr>
        <p:txBody>
          <a:bodyPr wrap="square" rtlCol="0">
            <a:spAutoFit/>
          </a:bodyPr>
          <a:lstStyle/>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心身機能</a:t>
            </a:r>
            <a:endParaRPr kumimoji="1" lang="en-US" altLang="ja-JP" b="1" dirty="0">
              <a:solidFill>
                <a:schemeClr val="tx2">
                  <a:lumMod val="75000"/>
                </a:schemeClr>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（機能障害）</a:t>
            </a:r>
          </a:p>
        </p:txBody>
      </p:sp>
      <p:sp>
        <p:nvSpPr>
          <p:cNvPr id="40987" name="テキスト ボックス 40986">
            <a:extLst>
              <a:ext uri="{FF2B5EF4-FFF2-40B4-BE49-F238E27FC236}">
                <a16:creationId xmlns:a16="http://schemas.microsoft.com/office/drawing/2014/main" id="{F27025D1-BAC1-0784-EAA6-B6C5995A8003}"/>
              </a:ext>
            </a:extLst>
          </p:cNvPr>
          <p:cNvSpPr txBox="1"/>
          <p:nvPr/>
        </p:nvSpPr>
        <p:spPr>
          <a:xfrm>
            <a:off x="4170290" y="2724309"/>
            <a:ext cx="1630697" cy="646331"/>
          </a:xfrm>
          <a:prstGeom prst="rect">
            <a:avLst/>
          </a:prstGeom>
          <a:noFill/>
        </p:spPr>
        <p:txBody>
          <a:bodyPr wrap="square" rtlCol="0">
            <a:spAutoFit/>
          </a:bodyPr>
          <a:lstStyle/>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活動</a:t>
            </a:r>
            <a:endParaRPr kumimoji="1" lang="en-US" altLang="ja-JP" b="1" dirty="0">
              <a:solidFill>
                <a:schemeClr val="tx2">
                  <a:lumMod val="75000"/>
                </a:schemeClr>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（活動制限）</a:t>
            </a:r>
          </a:p>
        </p:txBody>
      </p:sp>
      <p:sp>
        <p:nvSpPr>
          <p:cNvPr id="40988" name="テキスト ボックス 40987">
            <a:extLst>
              <a:ext uri="{FF2B5EF4-FFF2-40B4-BE49-F238E27FC236}">
                <a16:creationId xmlns:a16="http://schemas.microsoft.com/office/drawing/2014/main" id="{4C62A1C1-54C2-8CA3-264F-9D9B5B1484C8}"/>
              </a:ext>
            </a:extLst>
          </p:cNvPr>
          <p:cNvSpPr txBox="1"/>
          <p:nvPr/>
        </p:nvSpPr>
        <p:spPr>
          <a:xfrm>
            <a:off x="7296984" y="2724309"/>
            <a:ext cx="1630697" cy="646331"/>
          </a:xfrm>
          <a:prstGeom prst="rect">
            <a:avLst/>
          </a:prstGeom>
          <a:noFill/>
        </p:spPr>
        <p:txBody>
          <a:bodyPr wrap="square" rtlCol="0">
            <a:spAutoFit/>
          </a:bodyPr>
          <a:lstStyle/>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参加</a:t>
            </a:r>
            <a:endParaRPr kumimoji="1" lang="en-US" altLang="ja-JP" b="1" dirty="0">
              <a:solidFill>
                <a:schemeClr val="tx2">
                  <a:lumMod val="75000"/>
                </a:schemeClr>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（参加制約）</a:t>
            </a:r>
          </a:p>
        </p:txBody>
      </p:sp>
      <p:sp>
        <p:nvSpPr>
          <p:cNvPr id="40989" name="テキスト ボックス 40988">
            <a:extLst>
              <a:ext uri="{FF2B5EF4-FFF2-40B4-BE49-F238E27FC236}">
                <a16:creationId xmlns:a16="http://schemas.microsoft.com/office/drawing/2014/main" id="{C6B1698D-61C6-FC31-414F-CE53CC90D92A}"/>
              </a:ext>
            </a:extLst>
          </p:cNvPr>
          <p:cNvSpPr txBox="1"/>
          <p:nvPr/>
        </p:nvSpPr>
        <p:spPr>
          <a:xfrm>
            <a:off x="4137651" y="666459"/>
            <a:ext cx="1630697" cy="400110"/>
          </a:xfrm>
          <a:prstGeom prst="rect">
            <a:avLst/>
          </a:prstGeom>
          <a:noFill/>
        </p:spPr>
        <p:txBody>
          <a:bodyPr wrap="square" rtlCol="0">
            <a:spAutoFit/>
          </a:bodyPr>
          <a:lstStyle/>
          <a:p>
            <a:pPr algn="ctr"/>
            <a:r>
              <a:rPr kumimoji="1" lang="ja-JP" altLang="en-US" sz="2000" b="1" dirty="0">
                <a:solidFill>
                  <a:srgbClr val="C00000"/>
                </a:solidFill>
                <a:latin typeface="BIZ UDPゴシック" panose="020B0400000000000000" pitchFamily="50" charset="-128"/>
                <a:ea typeface="BIZ UDPゴシック" panose="020B0400000000000000" pitchFamily="50" charset="-128"/>
              </a:rPr>
              <a:t>健康状態</a:t>
            </a:r>
          </a:p>
        </p:txBody>
      </p:sp>
      <p:sp>
        <p:nvSpPr>
          <p:cNvPr id="40990" name="テキスト ボックス 40989">
            <a:extLst>
              <a:ext uri="{FF2B5EF4-FFF2-40B4-BE49-F238E27FC236}">
                <a16:creationId xmlns:a16="http://schemas.microsoft.com/office/drawing/2014/main" id="{CF19BA95-2F7F-7419-72E5-18835E20FDA3}"/>
              </a:ext>
            </a:extLst>
          </p:cNvPr>
          <p:cNvSpPr txBox="1"/>
          <p:nvPr/>
        </p:nvSpPr>
        <p:spPr>
          <a:xfrm>
            <a:off x="1736702" y="4987867"/>
            <a:ext cx="1630697" cy="369332"/>
          </a:xfrm>
          <a:prstGeom prst="rect">
            <a:avLst/>
          </a:prstGeom>
          <a:noFill/>
        </p:spPr>
        <p:txBody>
          <a:bodyPr wrap="square" rtlCol="0">
            <a:spAutoFit/>
          </a:bodyPr>
          <a:lstStyle/>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環境因子</a:t>
            </a:r>
          </a:p>
        </p:txBody>
      </p:sp>
      <p:sp>
        <p:nvSpPr>
          <p:cNvPr id="40991" name="テキスト ボックス 40990">
            <a:extLst>
              <a:ext uri="{FF2B5EF4-FFF2-40B4-BE49-F238E27FC236}">
                <a16:creationId xmlns:a16="http://schemas.microsoft.com/office/drawing/2014/main" id="{A8CE364D-08BE-684A-44B9-52126D3E8427}"/>
              </a:ext>
            </a:extLst>
          </p:cNvPr>
          <p:cNvSpPr txBox="1"/>
          <p:nvPr/>
        </p:nvSpPr>
        <p:spPr>
          <a:xfrm>
            <a:off x="5369363" y="4987867"/>
            <a:ext cx="4061690" cy="646331"/>
          </a:xfrm>
          <a:prstGeom prst="rect">
            <a:avLst/>
          </a:prstGeom>
          <a:noFill/>
        </p:spPr>
        <p:txBody>
          <a:bodyPr wrap="square" rtlCol="0">
            <a:spAutoFit/>
          </a:bodyPr>
          <a:lstStyle/>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個人因子</a:t>
            </a: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a:t>
            </a:r>
            <a:r>
              <a:rPr kumimoji="1" lang="en-US" altLang="ja-JP" sz="1400" dirty="0">
                <a:solidFill>
                  <a:schemeClr val="tx2">
                    <a:lumMod val="75000"/>
                  </a:schemeClr>
                </a:solidFill>
                <a:latin typeface="BIZ UDPゴシック" panose="020B0400000000000000" pitchFamily="50" charset="-128"/>
                <a:ea typeface="BIZ UDPゴシック" panose="020B0400000000000000" pitchFamily="50" charset="-128"/>
              </a:rPr>
              <a:t>30</a:t>
            </a: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歳・女性・母親と二人暮らし）</a:t>
            </a:r>
          </a:p>
          <a:p>
            <a:pPr algn="ctr"/>
            <a:endPar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40995" name="吹き出し: 四角形 40994">
            <a:extLst>
              <a:ext uri="{FF2B5EF4-FFF2-40B4-BE49-F238E27FC236}">
                <a16:creationId xmlns:a16="http://schemas.microsoft.com/office/drawing/2014/main" id="{86A09280-32C9-DDE8-6A9B-CC06E4E22FD7}"/>
              </a:ext>
            </a:extLst>
          </p:cNvPr>
          <p:cNvSpPr/>
          <p:nvPr/>
        </p:nvSpPr>
        <p:spPr>
          <a:xfrm>
            <a:off x="5800987" y="1007642"/>
            <a:ext cx="2592968" cy="377243"/>
          </a:xfrm>
          <a:prstGeom prst="wedgeRectCallout">
            <a:avLst>
              <a:gd name="adj1" fmla="val -57299"/>
              <a:gd name="adj2" fmla="val -42168"/>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診断名：統合失調症</a:t>
            </a:r>
          </a:p>
        </p:txBody>
      </p:sp>
      <p:sp>
        <p:nvSpPr>
          <p:cNvPr id="5" name="スライド番号プレースホルダー 2">
            <a:extLst>
              <a:ext uri="{FF2B5EF4-FFF2-40B4-BE49-F238E27FC236}">
                <a16:creationId xmlns:a16="http://schemas.microsoft.com/office/drawing/2014/main" id="{9B5924C1-CE15-BE3C-A2E0-A8ECD86794A0}"/>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14</a:t>
            </a:fld>
            <a:endParaRPr lang="ja-JP" altLang="en-US" sz="1000">
              <a:solidFill>
                <a:srgbClr val="898989"/>
              </a:solidFill>
            </a:endParaRPr>
          </a:p>
        </p:txBody>
      </p:sp>
      <p:sp>
        <p:nvSpPr>
          <p:cNvPr id="7" name="テキスト ボックス 6">
            <a:extLst>
              <a:ext uri="{FF2B5EF4-FFF2-40B4-BE49-F238E27FC236}">
                <a16:creationId xmlns:a16="http://schemas.microsoft.com/office/drawing/2014/main" id="{18F49556-1209-D297-3473-DAF358DE27AB}"/>
              </a:ext>
            </a:extLst>
          </p:cNvPr>
          <p:cNvSpPr txBox="1"/>
          <p:nvPr/>
        </p:nvSpPr>
        <p:spPr>
          <a:xfrm>
            <a:off x="26375" y="4128086"/>
            <a:ext cx="1024488" cy="459700"/>
          </a:xfrm>
          <a:prstGeom prst="roundRect">
            <a:avLst/>
          </a:prstGeom>
          <a:solidFill>
            <a:schemeClr val="accent1"/>
          </a:solidFill>
        </p:spPr>
        <p:txBody>
          <a:bodyPr wrap="square" tIns="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生活機能の</a:t>
            </a:r>
            <a:endParaRPr lang="en-US" altLang="ja-JP" sz="12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bg1"/>
                </a:solidFill>
                <a:latin typeface="BIZ UDPゴシック" panose="020B0400000000000000" pitchFamily="50" charset="-128"/>
                <a:ea typeface="BIZ UDPゴシック" panose="020B0400000000000000" pitchFamily="50" charset="-128"/>
              </a:rPr>
              <a:t>マイナス面</a:t>
            </a:r>
          </a:p>
        </p:txBody>
      </p:sp>
      <p:sp>
        <p:nvSpPr>
          <p:cNvPr id="8" name="テキスト ボックス 7">
            <a:extLst>
              <a:ext uri="{FF2B5EF4-FFF2-40B4-BE49-F238E27FC236}">
                <a16:creationId xmlns:a16="http://schemas.microsoft.com/office/drawing/2014/main" id="{9F129BFC-84E8-7D15-7333-95AC0B1818AD}"/>
              </a:ext>
            </a:extLst>
          </p:cNvPr>
          <p:cNvSpPr txBox="1"/>
          <p:nvPr/>
        </p:nvSpPr>
        <p:spPr>
          <a:xfrm>
            <a:off x="18072" y="1479658"/>
            <a:ext cx="1024488" cy="459700"/>
          </a:xfrm>
          <a:prstGeom prst="roundRect">
            <a:avLst/>
          </a:prstGeom>
          <a:solidFill>
            <a:schemeClr val="accent2"/>
          </a:solidFill>
        </p:spPr>
        <p:txBody>
          <a:bodyPr wrap="square" tIns="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生活機能のプラス面</a:t>
            </a:r>
          </a:p>
        </p:txBody>
      </p:sp>
      <p:sp>
        <p:nvSpPr>
          <p:cNvPr id="16" name="テキスト ボックス 15">
            <a:extLst>
              <a:ext uri="{FF2B5EF4-FFF2-40B4-BE49-F238E27FC236}">
                <a16:creationId xmlns:a16="http://schemas.microsoft.com/office/drawing/2014/main" id="{EB952EAE-7EDE-530C-4ACD-37B7C9037E3E}"/>
              </a:ext>
            </a:extLst>
          </p:cNvPr>
          <p:cNvSpPr txBox="1"/>
          <p:nvPr/>
        </p:nvSpPr>
        <p:spPr>
          <a:xfrm>
            <a:off x="0" y="-588"/>
            <a:ext cx="9906000" cy="584775"/>
          </a:xfrm>
          <a:prstGeom prst="rect">
            <a:avLst/>
          </a:prstGeom>
          <a:solidFill>
            <a:schemeClr val="accent1">
              <a:lumMod val="40000"/>
              <a:lumOff val="60000"/>
            </a:schemeClr>
          </a:solidFill>
        </p:spPr>
        <p:txBody>
          <a:bodyPr wrap="square">
            <a:spAutoFit/>
          </a:bodyPr>
          <a:lstStyle/>
          <a:p>
            <a:pPr algn="ctr"/>
            <a:r>
              <a:rPr lang="ja-JP" altLang="en-US" sz="1600" dirty="0">
                <a:latin typeface="BIZ UDPゴシック" panose="020B0400000000000000" pitchFamily="50" charset="-128"/>
                <a:ea typeface="BIZ UDPゴシック" panose="020B0400000000000000" pitchFamily="50" charset="-128"/>
              </a:rPr>
              <a:t>健康状態と生活機能（プラス面、マイナス面の両方）、背景因子が</a:t>
            </a:r>
            <a:endParaRPr lang="en-US" altLang="ja-JP" sz="1600" dirty="0">
              <a:latin typeface="BIZ UDPゴシック" panose="020B0400000000000000" pitchFamily="50" charset="-128"/>
              <a:ea typeface="BIZ UDPゴシック" panose="020B0400000000000000" pitchFamily="50" charset="-128"/>
            </a:endParaRPr>
          </a:p>
          <a:p>
            <a:pPr algn="ctr"/>
            <a:r>
              <a:rPr lang="ja-JP" altLang="en-US" sz="1600" dirty="0">
                <a:latin typeface="BIZ UDPゴシック" panose="020B0400000000000000" pitchFamily="50" charset="-128"/>
                <a:ea typeface="BIZ UDPゴシック" panose="020B0400000000000000" pitchFamily="50" charset="-128"/>
              </a:rPr>
              <a:t>相互に影響し合うものであることを、「</a:t>
            </a:r>
            <a:r>
              <a:rPr lang="en-US" altLang="ja-JP" sz="1600" dirty="0">
                <a:latin typeface="BIZ UDPゴシック" panose="020B0400000000000000" pitchFamily="50" charset="-128"/>
                <a:ea typeface="BIZ UDPゴシック" panose="020B0400000000000000" pitchFamily="50" charset="-128"/>
              </a:rPr>
              <a:t>A</a:t>
            </a:r>
            <a:r>
              <a:rPr lang="ja-JP" altLang="en-US" sz="1600" dirty="0">
                <a:latin typeface="BIZ UDPゴシック" panose="020B0400000000000000" pitchFamily="50" charset="-128"/>
                <a:ea typeface="BIZ UDPゴシック" panose="020B0400000000000000" pitchFamily="50" charset="-128"/>
              </a:rPr>
              <a:t>さんの理解」を例に確認しましょう。</a:t>
            </a:r>
          </a:p>
        </p:txBody>
      </p:sp>
      <p:pic>
        <p:nvPicPr>
          <p:cNvPr id="12" name="図 11" descr="抽象 が含まれている画像&#10;&#10;自動的に生成された説明">
            <a:extLst>
              <a:ext uri="{FF2B5EF4-FFF2-40B4-BE49-F238E27FC236}">
                <a16:creationId xmlns:a16="http://schemas.microsoft.com/office/drawing/2014/main" id="{E95B0403-3CFA-61A3-E44D-76631290B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3209036" y="272692"/>
            <a:ext cx="1499205" cy="114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97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5FE2F-9E5F-8472-0B39-D27F6F90FF7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CDBAC3D-266E-19AE-BFB9-3E0D485BFFAB}"/>
              </a:ext>
            </a:extLst>
          </p:cNvPr>
          <p:cNvSpPr>
            <a:spLocks noGrp="1"/>
          </p:cNvSpPr>
          <p:nvPr>
            <p:ph type="title"/>
          </p:nvPr>
        </p:nvSpPr>
        <p:spPr>
          <a:xfrm>
            <a:off x="0" y="0"/>
            <a:ext cx="9906000" cy="1440000"/>
          </a:xfrm>
          <a:solidFill>
            <a:schemeClr val="tx2"/>
          </a:solidFill>
        </p:spPr>
        <p:txBody>
          <a:bodyPr/>
          <a:lstStyle/>
          <a:p>
            <a:pPr algn="ctr"/>
            <a:r>
              <a:rPr lang="en-US" altLang="ja-JP" sz="3600" b="1" dirty="0">
                <a:solidFill>
                  <a:schemeClr val="bg1"/>
                </a:solidFill>
                <a:latin typeface="BIZ UDPゴシック" panose="020B0400000000000000" pitchFamily="50" charset="-128"/>
                <a:ea typeface="BIZ UDPゴシック" panose="020B0400000000000000" pitchFamily="50" charset="-128"/>
              </a:rPr>
              <a:t>4.</a:t>
            </a:r>
            <a:r>
              <a:rPr lang="ja-JP" altLang="en-US" sz="3600" b="1" dirty="0">
                <a:solidFill>
                  <a:schemeClr val="bg1"/>
                </a:solidFill>
                <a:latin typeface="BIZ UDPゴシック" panose="020B0400000000000000" pitchFamily="50" charset="-128"/>
                <a:ea typeface="BIZ UDPゴシック" panose="020B0400000000000000" pitchFamily="50" charset="-128"/>
              </a:rPr>
              <a:t>「障害者」の定義　</a:t>
            </a:r>
          </a:p>
        </p:txBody>
      </p:sp>
      <p:sp>
        <p:nvSpPr>
          <p:cNvPr id="3" name="コンテンツ プレースホルダー 2">
            <a:extLst>
              <a:ext uri="{FF2B5EF4-FFF2-40B4-BE49-F238E27FC236}">
                <a16:creationId xmlns:a16="http://schemas.microsoft.com/office/drawing/2014/main" id="{E869D46C-EDB9-E343-DBDE-7C2F55EBAB19}"/>
              </a:ext>
            </a:extLst>
          </p:cNvPr>
          <p:cNvSpPr>
            <a:spLocks noGrp="1"/>
          </p:cNvSpPr>
          <p:nvPr>
            <p:ph idx="1"/>
          </p:nvPr>
        </p:nvSpPr>
        <p:spPr>
          <a:xfrm>
            <a:off x="176891" y="1259174"/>
            <a:ext cx="9569904" cy="5494918"/>
          </a:xfrm>
          <a:solidFill>
            <a:schemeClr val="accent1">
              <a:alpha val="12000"/>
            </a:schemeClr>
          </a:solidFill>
        </p:spPr>
        <p:txBody>
          <a:bodyPr>
            <a:normAutofit/>
          </a:bodyPr>
          <a:lstStyle/>
          <a:p>
            <a:pPr marL="0" indent="0">
              <a:lnSpc>
                <a:spcPts val="1788"/>
              </a:lnSpc>
              <a:buNone/>
            </a:pPr>
            <a:endParaRPr lang="en-US" altLang="ja-JP" sz="813" dirty="0">
              <a:latin typeface="BIZ UDPゴシック" panose="020B0400000000000000" pitchFamily="50" charset="-128"/>
              <a:ea typeface="BIZ UDPゴシック" panose="020B0400000000000000" pitchFamily="50" charset="-128"/>
            </a:endParaRPr>
          </a:p>
          <a:p>
            <a:pPr marL="0" indent="0">
              <a:lnSpc>
                <a:spcPts val="3413"/>
              </a:lnSpc>
              <a:buNone/>
            </a:pPr>
            <a:r>
              <a:rPr lang="ja-JP" altLang="en-US" sz="2600" dirty="0">
                <a:latin typeface="BIZ UDPゴシック" panose="020B0400000000000000" pitchFamily="50" charset="-128"/>
                <a:ea typeface="BIZ UDPゴシック" panose="020B0400000000000000" pitchFamily="50" charset="-128"/>
              </a:rPr>
              <a:t>  </a:t>
            </a:r>
            <a:r>
              <a:rPr lang="ja-JP" altLang="en-US" sz="2600" b="1" dirty="0">
                <a:solidFill>
                  <a:srgbClr val="C00000"/>
                </a:solidFill>
                <a:latin typeface="BIZ UDPゴシック" panose="020B0400000000000000" pitchFamily="50" charset="-128"/>
                <a:ea typeface="BIZ UDPゴシック" panose="020B0400000000000000" pitchFamily="50" charset="-128"/>
              </a:rPr>
              <a:t>障害者とは、</a:t>
            </a:r>
            <a:r>
              <a:rPr lang="en-US" altLang="ja-JP" sz="2600" dirty="0">
                <a:solidFill>
                  <a:schemeClr val="tx2"/>
                </a:solidFill>
                <a:latin typeface="BIZ UDPゴシック" panose="020B0400000000000000" pitchFamily="50" charset="-128"/>
                <a:ea typeface="BIZ UDPゴシック" panose="020B0400000000000000" pitchFamily="50" charset="-128"/>
              </a:rPr>
              <a:t> </a:t>
            </a:r>
            <a:endParaRPr lang="en-US" altLang="ja-JP" sz="2600" b="1" dirty="0">
              <a:solidFill>
                <a:srgbClr val="C00000"/>
              </a:solidFill>
              <a:latin typeface="BIZ UDPゴシック" panose="020B0400000000000000" pitchFamily="50" charset="-128"/>
              <a:ea typeface="BIZ UDPゴシック" panose="020B0400000000000000" pitchFamily="50" charset="-128"/>
            </a:endParaRPr>
          </a:p>
          <a:p>
            <a:pPr marL="0" indent="0">
              <a:lnSpc>
                <a:spcPts val="3413"/>
              </a:lnSpc>
              <a:buNone/>
            </a:pPr>
            <a:r>
              <a:rPr lang="ja-JP" altLang="en-US" sz="2600" dirty="0">
                <a:latin typeface="BIZ UDPゴシック" panose="020B0400000000000000" pitchFamily="50" charset="-128"/>
                <a:ea typeface="BIZ UDPゴシック" panose="020B0400000000000000" pitchFamily="50" charset="-128"/>
              </a:rPr>
              <a:t>   「身体障害、知的障害、精神障害（発達障害を含む。）その他の</a:t>
            </a:r>
            <a:endParaRPr lang="en-US" altLang="ja-JP" sz="2600" dirty="0">
              <a:latin typeface="BIZ UDPゴシック" panose="020B0400000000000000" pitchFamily="50" charset="-128"/>
              <a:ea typeface="BIZ UDPゴシック" panose="020B0400000000000000" pitchFamily="50" charset="-128"/>
            </a:endParaRPr>
          </a:p>
          <a:p>
            <a:pPr marL="0" indent="0">
              <a:lnSpc>
                <a:spcPts val="3413"/>
              </a:lnSpc>
              <a:buNone/>
            </a:pPr>
            <a:r>
              <a:rPr lang="en-US" altLang="ja-JP" sz="2600" dirty="0">
                <a:latin typeface="BIZ UDPゴシック" panose="020B0400000000000000" pitchFamily="50" charset="-128"/>
                <a:ea typeface="BIZ UDPゴシック" panose="020B0400000000000000" pitchFamily="50" charset="-128"/>
              </a:rPr>
              <a:t>    </a:t>
            </a:r>
            <a:r>
              <a:rPr lang="ja-JP" altLang="en-US" sz="2600" b="1" dirty="0">
                <a:solidFill>
                  <a:srgbClr val="C00000"/>
                </a:solidFill>
                <a:latin typeface="BIZ UDPゴシック" panose="020B0400000000000000" pitchFamily="50" charset="-128"/>
                <a:ea typeface="BIZ UDPゴシック" panose="020B0400000000000000" pitchFamily="50" charset="-128"/>
              </a:rPr>
              <a:t>心身の機能の障害</a:t>
            </a:r>
            <a:r>
              <a:rPr lang="ja-JP" altLang="en-US" sz="2600" dirty="0">
                <a:latin typeface="BIZ UDPゴシック" panose="020B0400000000000000" pitchFamily="50" charset="-128"/>
                <a:ea typeface="BIZ UDPゴシック" panose="020B0400000000000000" pitchFamily="50" charset="-128"/>
              </a:rPr>
              <a:t>がある者であって、障害及び</a:t>
            </a:r>
            <a:r>
              <a:rPr lang="ja-JP" altLang="en-US" sz="2600" b="1" dirty="0">
                <a:solidFill>
                  <a:srgbClr val="C00000"/>
                </a:solidFill>
                <a:latin typeface="BIZ UDPゴシック" panose="020B0400000000000000" pitchFamily="50" charset="-128"/>
                <a:ea typeface="BIZ UDPゴシック" panose="020B0400000000000000" pitchFamily="50" charset="-128"/>
              </a:rPr>
              <a:t>社会的障壁</a:t>
            </a:r>
            <a:r>
              <a:rPr lang="ja-JP" altLang="en-US" sz="2600" dirty="0">
                <a:latin typeface="BIZ UDPゴシック" panose="020B0400000000000000" pitchFamily="50" charset="-128"/>
                <a:ea typeface="BIZ UDPゴシック" panose="020B0400000000000000" pitchFamily="50" charset="-128"/>
              </a:rPr>
              <a:t>に</a:t>
            </a:r>
            <a:endParaRPr lang="en-US" altLang="ja-JP" sz="2600" dirty="0">
              <a:latin typeface="BIZ UDPゴシック" panose="020B0400000000000000" pitchFamily="50" charset="-128"/>
              <a:ea typeface="BIZ UDPゴシック" panose="020B0400000000000000" pitchFamily="50" charset="-128"/>
            </a:endParaRPr>
          </a:p>
          <a:p>
            <a:pPr marL="0" indent="0">
              <a:lnSpc>
                <a:spcPts val="3413"/>
              </a:lnSpc>
              <a:buNone/>
            </a:pPr>
            <a:r>
              <a:rPr lang="en-US" altLang="ja-JP" sz="2600" dirty="0">
                <a:latin typeface="BIZ UDPゴシック" panose="020B0400000000000000" pitchFamily="50" charset="-128"/>
                <a:ea typeface="BIZ UDPゴシック" panose="020B0400000000000000" pitchFamily="50" charset="-128"/>
              </a:rPr>
              <a:t>   </a:t>
            </a:r>
            <a:r>
              <a:rPr lang="ja-JP" altLang="en-US" sz="2600" dirty="0">
                <a:latin typeface="BIZ UDPゴシック" panose="020B0400000000000000" pitchFamily="50" charset="-128"/>
                <a:ea typeface="BIZ UDPゴシック" panose="020B0400000000000000" pitchFamily="50" charset="-128"/>
              </a:rPr>
              <a:t>より継続的に日常生活又は社会生活に相当な制限を受ける状</a:t>
            </a:r>
            <a:endParaRPr lang="en-US" altLang="ja-JP" sz="2600" dirty="0">
              <a:latin typeface="BIZ UDPゴシック" panose="020B0400000000000000" pitchFamily="50" charset="-128"/>
              <a:ea typeface="BIZ UDPゴシック" panose="020B0400000000000000" pitchFamily="50" charset="-128"/>
            </a:endParaRPr>
          </a:p>
          <a:p>
            <a:pPr marL="0" indent="0">
              <a:lnSpc>
                <a:spcPts val="3413"/>
              </a:lnSpc>
              <a:buNone/>
            </a:pPr>
            <a:r>
              <a:rPr lang="en-US" altLang="ja-JP" sz="2600" dirty="0">
                <a:latin typeface="BIZ UDPゴシック" panose="020B0400000000000000" pitchFamily="50" charset="-128"/>
                <a:ea typeface="BIZ UDPゴシック" panose="020B0400000000000000" pitchFamily="50" charset="-128"/>
              </a:rPr>
              <a:t>  </a:t>
            </a:r>
            <a:r>
              <a:rPr lang="ja-JP" altLang="en-US" sz="2600" dirty="0">
                <a:latin typeface="BIZ UDPゴシック" panose="020B0400000000000000" pitchFamily="50" charset="-128"/>
                <a:ea typeface="BIZ UDPゴシック" panose="020B0400000000000000" pitchFamily="50" charset="-128"/>
              </a:rPr>
              <a:t>　態にあるものである」</a:t>
            </a:r>
            <a:r>
              <a:rPr lang="ja-JP" altLang="en-US" sz="2800" b="1" dirty="0">
                <a:solidFill>
                  <a:schemeClr val="bg1"/>
                </a:solidFill>
                <a:latin typeface="BIZ UDPゴシック" panose="020B0400000000000000" pitchFamily="50" charset="-128"/>
                <a:ea typeface="BIZ UDPゴシック" panose="020B0400000000000000" pitchFamily="50" charset="-128"/>
              </a:rPr>
              <a:t> </a:t>
            </a:r>
            <a:r>
              <a:rPr lang="ja-JP" altLang="en-US" sz="2400" dirty="0">
                <a:solidFill>
                  <a:schemeClr val="tx2"/>
                </a:solidFill>
                <a:latin typeface="BIZ UDPゴシック" panose="020B0400000000000000" pitchFamily="50" charset="-128"/>
                <a:ea typeface="BIZ UDPゴシック" panose="020B0400000000000000" pitchFamily="50" charset="-128"/>
              </a:rPr>
              <a:t>（２０１１年　障害者基本法第</a:t>
            </a:r>
            <a:r>
              <a:rPr lang="en-US" altLang="ja-JP" sz="2400" dirty="0">
                <a:solidFill>
                  <a:schemeClr val="tx2"/>
                </a:solidFill>
                <a:latin typeface="BIZ UDPゴシック" panose="020B0400000000000000" pitchFamily="50" charset="-128"/>
                <a:ea typeface="BIZ UDPゴシック" panose="020B0400000000000000" pitchFamily="50" charset="-128"/>
              </a:rPr>
              <a:t>2</a:t>
            </a:r>
            <a:r>
              <a:rPr lang="ja-JP" altLang="en-US" sz="2400" dirty="0">
                <a:solidFill>
                  <a:schemeClr val="tx2"/>
                </a:solidFill>
                <a:latin typeface="BIZ UDPゴシック" panose="020B0400000000000000" pitchFamily="50" charset="-128"/>
                <a:ea typeface="BIZ UDPゴシック" panose="020B0400000000000000" pitchFamily="50" charset="-128"/>
              </a:rPr>
              <a:t>条）</a:t>
            </a:r>
            <a:endParaRPr lang="en-US" altLang="ja-JP" sz="2400" dirty="0">
              <a:solidFill>
                <a:schemeClr val="tx2"/>
              </a:solidFill>
              <a:latin typeface="BIZ UDPゴシック" panose="020B0400000000000000" pitchFamily="50" charset="-128"/>
              <a:ea typeface="BIZ UDPゴシック" panose="020B0400000000000000" pitchFamily="50" charset="-128"/>
            </a:endParaRPr>
          </a:p>
          <a:p>
            <a:pPr marL="0" indent="0">
              <a:lnSpc>
                <a:spcPts val="3413"/>
              </a:lnSpc>
              <a:buNone/>
            </a:pPr>
            <a:endParaRPr lang="en-US" altLang="ja-JP" sz="2400" dirty="0">
              <a:solidFill>
                <a:schemeClr val="tx2"/>
              </a:solidFill>
              <a:latin typeface="BIZ UDPゴシック" panose="020B0400000000000000" pitchFamily="50" charset="-128"/>
              <a:ea typeface="BIZ UDPゴシック" panose="020B0400000000000000" pitchFamily="50" charset="-128"/>
            </a:endParaRPr>
          </a:p>
          <a:p>
            <a:pPr marL="0" indent="0">
              <a:lnSpc>
                <a:spcPts val="3413"/>
              </a:lnSpc>
              <a:buNone/>
            </a:pPr>
            <a:endParaRPr lang="en-US" altLang="ja-JP" sz="2400" dirty="0">
              <a:solidFill>
                <a:schemeClr val="tx2"/>
              </a:solidFill>
              <a:latin typeface="BIZ UDPゴシック" panose="020B0400000000000000" pitchFamily="50" charset="-128"/>
              <a:ea typeface="BIZ UDPゴシック" panose="020B0400000000000000" pitchFamily="50" charset="-128"/>
            </a:endParaRPr>
          </a:p>
          <a:p>
            <a:pPr marL="0" indent="0">
              <a:lnSpc>
                <a:spcPts val="3413"/>
              </a:lnSpc>
              <a:buNone/>
            </a:pPr>
            <a:endParaRPr lang="en-US" altLang="ja-JP" sz="2400" dirty="0">
              <a:solidFill>
                <a:schemeClr val="tx2"/>
              </a:solidFill>
              <a:latin typeface="BIZ UDPゴシック" panose="020B0400000000000000" pitchFamily="50" charset="-128"/>
              <a:ea typeface="BIZ UDPゴシック" panose="020B0400000000000000" pitchFamily="50" charset="-128"/>
            </a:endParaRPr>
          </a:p>
          <a:p>
            <a:pPr marL="0" indent="0">
              <a:lnSpc>
                <a:spcPts val="3413"/>
              </a:lnSpc>
              <a:buNone/>
            </a:pPr>
            <a:r>
              <a:rPr lang="ja-JP" altLang="en-US" sz="2400" dirty="0">
                <a:solidFill>
                  <a:schemeClr val="tx2"/>
                </a:solidFill>
                <a:latin typeface="BIZ UDPゴシック" panose="020B0400000000000000" pitchFamily="50" charset="-128"/>
                <a:ea typeface="BIZ UDPゴシック" panose="020B0400000000000000" pitchFamily="50" charset="-128"/>
              </a:rPr>
              <a:t>　</a:t>
            </a:r>
            <a:endParaRPr lang="en-US" altLang="ja-JP" sz="2400" dirty="0">
              <a:solidFill>
                <a:schemeClr val="tx2"/>
              </a:solidFill>
            </a:endParaRPr>
          </a:p>
          <a:p>
            <a:pPr marL="0" indent="0">
              <a:buNone/>
            </a:pPr>
            <a:endParaRPr lang="en-US" altLang="ja-JP" dirty="0"/>
          </a:p>
          <a:p>
            <a:pPr marL="0" indent="0">
              <a:buNone/>
            </a:pPr>
            <a:endParaRPr lang="en-US" altLang="ja-JP" dirty="0"/>
          </a:p>
          <a:p>
            <a:pPr marL="0" indent="0">
              <a:buNone/>
            </a:pPr>
            <a:endParaRPr lang="en-US" altLang="ja-JP" sz="2800" b="1" dirty="0">
              <a:solidFill>
                <a:srgbClr val="C00000"/>
              </a:solidFill>
              <a:latin typeface="BIZ UDPゴシック" panose="020B0400000000000000" pitchFamily="50" charset="-128"/>
              <a:ea typeface="BIZ UDPゴシック" panose="020B0400000000000000" pitchFamily="50" charset="-128"/>
            </a:endParaRPr>
          </a:p>
          <a:p>
            <a:pPr marL="0" indent="0">
              <a:buNone/>
            </a:pPr>
            <a:endParaRPr lang="en-US" altLang="ja-JP" dirty="0"/>
          </a:p>
        </p:txBody>
      </p:sp>
      <p:sp>
        <p:nvSpPr>
          <p:cNvPr id="4" name="吹き出し: 四角形 3">
            <a:extLst>
              <a:ext uri="{FF2B5EF4-FFF2-40B4-BE49-F238E27FC236}">
                <a16:creationId xmlns:a16="http://schemas.microsoft.com/office/drawing/2014/main" id="{F589EC49-8429-E589-D1E1-B5DA94D3EE7A}"/>
              </a:ext>
            </a:extLst>
          </p:cNvPr>
          <p:cNvSpPr/>
          <p:nvPr/>
        </p:nvSpPr>
        <p:spPr bwMode="auto">
          <a:xfrm>
            <a:off x="3006420" y="1348893"/>
            <a:ext cx="6729984" cy="773906"/>
          </a:xfrm>
          <a:prstGeom prst="wedgeRectCallout">
            <a:avLst>
              <a:gd name="adj1" fmla="val -55602"/>
              <a:gd name="adj2" fmla="val 26204"/>
            </a:avLst>
          </a:prstGeom>
          <a:solidFill>
            <a:schemeClr val="bg1"/>
          </a:solidFill>
          <a:ln w="9525">
            <a:solidFill>
              <a:schemeClr val="tx1"/>
            </a:solidFill>
            <a:round/>
            <a:headEnd/>
            <a:tailEnd/>
          </a:ln>
        </p:spPr>
        <p:txBody>
          <a:bodyPr rtlCol="0" anchor="ctr"/>
          <a:lstStyle/>
          <a:p>
            <a:r>
              <a:rPr lang="ja-JP" altLang="en-US" dirty="0">
                <a:solidFill>
                  <a:schemeClr val="tx2"/>
                </a:solidFill>
                <a:latin typeface="BIZ UDPゴシック" panose="020B0400000000000000" pitchFamily="50" charset="-128"/>
                <a:ea typeface="BIZ UDPゴシック" panose="020B0400000000000000" pitchFamily="50" charset="-128"/>
              </a:rPr>
              <a:t>　</a:t>
            </a:r>
            <a:r>
              <a:rPr lang="en-US" altLang="ja-JP" sz="1950" b="1" dirty="0">
                <a:solidFill>
                  <a:schemeClr val="tx2"/>
                </a:solidFill>
                <a:latin typeface="BIZ UDPゴシック" panose="020B0400000000000000" pitchFamily="50" charset="-128"/>
                <a:ea typeface="BIZ UDPゴシック" panose="020B0400000000000000" pitchFamily="50" charset="-128"/>
              </a:rPr>
              <a:t>ICF</a:t>
            </a:r>
            <a:r>
              <a:rPr lang="ja-JP" altLang="en-US" sz="1950" b="1" dirty="0">
                <a:solidFill>
                  <a:schemeClr val="tx2"/>
                </a:solidFill>
                <a:latin typeface="BIZ UDPゴシック" panose="020B0400000000000000" pitchFamily="50" charset="-128"/>
                <a:ea typeface="BIZ UDPゴシック" panose="020B0400000000000000" pitchFamily="50" charset="-128"/>
              </a:rPr>
              <a:t>モデルと同様に本人の環境や社会との関係性が重要</a:t>
            </a:r>
            <a:endParaRPr kumimoji="1" lang="ja-JP" altLang="en-US" sz="1950" b="1" dirty="0"/>
          </a:p>
        </p:txBody>
      </p:sp>
      <p:sp>
        <p:nvSpPr>
          <p:cNvPr id="7" name="テキスト ボックス 6">
            <a:extLst>
              <a:ext uri="{FF2B5EF4-FFF2-40B4-BE49-F238E27FC236}">
                <a16:creationId xmlns:a16="http://schemas.microsoft.com/office/drawing/2014/main" id="{BD78C8E8-3140-F4F9-16B4-224143D98F1B}"/>
              </a:ext>
            </a:extLst>
          </p:cNvPr>
          <p:cNvSpPr txBox="1"/>
          <p:nvPr/>
        </p:nvSpPr>
        <p:spPr>
          <a:xfrm>
            <a:off x="605028" y="4396623"/>
            <a:ext cx="8695944" cy="2224968"/>
          </a:xfrm>
          <a:prstGeom prst="rect">
            <a:avLst/>
          </a:prstGeom>
          <a:solidFill>
            <a:schemeClr val="bg1"/>
          </a:solidFill>
        </p:spPr>
        <p:txBody>
          <a:bodyPr wrap="square" rtlCol="0">
            <a:spAutoFit/>
          </a:bodyPr>
          <a:lstStyle/>
          <a:p>
            <a:pPr>
              <a:lnSpc>
                <a:spcPts val="3413"/>
              </a:lnSpc>
            </a:pPr>
            <a:r>
              <a:rPr lang="ja-JP" altLang="en-US" sz="2000" b="1" dirty="0">
                <a:solidFill>
                  <a:schemeClr val="tx2"/>
                </a:solidFill>
                <a:latin typeface="BIZ UDPゴシック" panose="020B0400000000000000" pitchFamily="50" charset="-128"/>
                <a:ea typeface="BIZ UDPゴシック" panose="020B0400000000000000" pitchFamily="50" charset="-128"/>
              </a:rPr>
              <a:t>　　　</a:t>
            </a:r>
            <a:r>
              <a:rPr lang="ja-JP" altLang="en-US" sz="2400" b="1" dirty="0">
                <a:solidFill>
                  <a:schemeClr val="tx2"/>
                </a:solidFill>
                <a:latin typeface="BIZ UDPゴシック" panose="020B0400000000000000" pitchFamily="50" charset="-128"/>
                <a:ea typeface="BIZ UDPゴシック" panose="020B0400000000000000" pitchFamily="50" charset="-128"/>
              </a:rPr>
              <a:t>社会的障壁</a:t>
            </a:r>
            <a:endParaRPr lang="en-US" altLang="ja-JP" sz="2400" b="1" dirty="0">
              <a:solidFill>
                <a:schemeClr val="tx2"/>
              </a:solidFill>
              <a:latin typeface="BIZ UDPゴシック" panose="020B0400000000000000" pitchFamily="50" charset="-128"/>
              <a:ea typeface="BIZ UDPゴシック" panose="020B0400000000000000" pitchFamily="50" charset="-128"/>
            </a:endParaRPr>
          </a:p>
          <a:p>
            <a:pPr>
              <a:lnSpc>
                <a:spcPts val="3413"/>
              </a:lnSpc>
            </a:pPr>
            <a:r>
              <a:rPr lang="ja-JP" altLang="en-US" sz="2400" b="1" dirty="0">
                <a:solidFill>
                  <a:schemeClr val="tx2"/>
                </a:solidFill>
                <a:latin typeface="BIZ UDPゴシック" panose="020B0400000000000000" pitchFamily="50" charset="-128"/>
                <a:ea typeface="BIZ UDPゴシック" panose="020B0400000000000000" pitchFamily="50" charset="-128"/>
              </a:rPr>
              <a:t>　　　 </a:t>
            </a:r>
            <a:r>
              <a:rPr lang="ja-JP" altLang="en-US" sz="2000" b="1" dirty="0">
                <a:solidFill>
                  <a:schemeClr val="tx2"/>
                </a:solidFill>
                <a:latin typeface="BIZ UDPゴシック" panose="020B0400000000000000" pitchFamily="50" charset="-128"/>
                <a:ea typeface="BIZ UDPゴシック" panose="020B0400000000000000" pitchFamily="50" charset="-128"/>
              </a:rPr>
              <a:t>事物：施設・設備や交通機関などによる障壁</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a:lnSpc>
                <a:spcPts val="3413"/>
              </a:lnSpc>
            </a:pPr>
            <a:r>
              <a:rPr lang="ja-JP" altLang="en-US" sz="2000" b="1" dirty="0">
                <a:solidFill>
                  <a:schemeClr val="tx2"/>
                </a:solidFill>
                <a:latin typeface="BIZ UDPゴシック" panose="020B0400000000000000" pitchFamily="50" charset="-128"/>
                <a:ea typeface="BIZ UDPゴシック" panose="020B0400000000000000" pitchFamily="50" charset="-128"/>
              </a:rPr>
              <a:t>　　　　制度：社会にあるルールや法・制度などによる障壁</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a:lnSpc>
                <a:spcPts val="3413"/>
              </a:lnSpc>
            </a:pPr>
            <a:r>
              <a:rPr lang="ja-JP" altLang="en-US" sz="2000" b="1" dirty="0">
                <a:solidFill>
                  <a:schemeClr val="tx2"/>
                </a:solidFill>
                <a:latin typeface="BIZ UDPゴシック" panose="020B0400000000000000" pitchFamily="50" charset="-128"/>
                <a:ea typeface="BIZ UDPゴシック" panose="020B0400000000000000" pitchFamily="50" charset="-128"/>
              </a:rPr>
              <a:t>　　　　慣行：点字や音声サービス等の欠如による文化・情報の障壁</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a:lnSpc>
                <a:spcPts val="3413"/>
              </a:lnSpc>
            </a:pPr>
            <a:r>
              <a:rPr lang="ja-JP" altLang="en-US" sz="2000" b="1" dirty="0">
                <a:solidFill>
                  <a:schemeClr val="tx2"/>
                </a:solidFill>
                <a:latin typeface="BIZ UDPゴシック" panose="020B0400000000000000" pitchFamily="50" charset="-128"/>
                <a:ea typeface="BIZ UDPゴシック" panose="020B0400000000000000" pitchFamily="50" charset="-128"/>
              </a:rPr>
              <a:t>　　　　意識：偏見・無関心などの意識面の障壁</a:t>
            </a:r>
            <a:endParaRPr kumimoji="1" lang="ja-JP" altLang="en-US" sz="2000" dirty="0">
              <a:solidFill>
                <a:schemeClr val="tx2"/>
              </a:solidFill>
            </a:endParaRPr>
          </a:p>
        </p:txBody>
      </p:sp>
      <p:sp>
        <p:nvSpPr>
          <p:cNvPr id="5" name="スライド番号プレースホルダー 2">
            <a:extLst>
              <a:ext uri="{FF2B5EF4-FFF2-40B4-BE49-F238E27FC236}">
                <a16:creationId xmlns:a16="http://schemas.microsoft.com/office/drawing/2014/main" id="{B6E7660A-8FB6-A7E6-D3A3-A20C186FCAEE}"/>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15</a:t>
            </a:fld>
            <a:endParaRPr lang="ja-JP" altLang="en-US" sz="1000">
              <a:solidFill>
                <a:srgbClr val="898989"/>
              </a:solidFill>
            </a:endParaRPr>
          </a:p>
        </p:txBody>
      </p:sp>
    </p:spTree>
    <p:extLst>
      <p:ext uri="{BB962C8B-B14F-4D97-AF65-F5344CB8AC3E}">
        <p14:creationId xmlns:p14="http://schemas.microsoft.com/office/powerpoint/2010/main" val="3104951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D218F-6F9A-E756-48D3-61B38DB50BB6}"/>
            </a:ext>
          </a:extLst>
        </p:cNvPr>
        <p:cNvGrpSpPr/>
        <p:nvPr/>
      </p:nvGrpSpPr>
      <p:grpSpPr>
        <a:xfrm>
          <a:off x="0" y="0"/>
          <a:ext cx="0" cy="0"/>
          <a:chOff x="0" y="0"/>
          <a:chExt cx="0" cy="0"/>
        </a:xfrm>
      </p:grpSpPr>
      <p:grpSp>
        <p:nvGrpSpPr>
          <p:cNvPr id="57" name="グループ化 56">
            <a:extLst>
              <a:ext uri="{FF2B5EF4-FFF2-40B4-BE49-F238E27FC236}">
                <a16:creationId xmlns:a16="http://schemas.microsoft.com/office/drawing/2014/main" id="{AF1A149C-AD89-5DC0-9148-48CD69AA144B}"/>
              </a:ext>
            </a:extLst>
          </p:cNvPr>
          <p:cNvGrpSpPr/>
          <p:nvPr/>
        </p:nvGrpSpPr>
        <p:grpSpPr>
          <a:xfrm>
            <a:off x="1691880" y="2124151"/>
            <a:ext cx="1982983" cy="1649754"/>
            <a:chOff x="6281853" y="448731"/>
            <a:chExt cx="1982983" cy="1649754"/>
          </a:xfrm>
        </p:grpSpPr>
        <p:grpSp>
          <p:nvGrpSpPr>
            <p:cNvPr id="58" name="グループ化 57">
              <a:extLst>
                <a:ext uri="{FF2B5EF4-FFF2-40B4-BE49-F238E27FC236}">
                  <a16:creationId xmlns:a16="http://schemas.microsoft.com/office/drawing/2014/main" id="{CA4FC13C-F1CF-50C9-1DBA-A4EAF1178171}"/>
                </a:ext>
              </a:extLst>
            </p:cNvPr>
            <p:cNvGrpSpPr/>
            <p:nvPr/>
          </p:nvGrpSpPr>
          <p:grpSpPr>
            <a:xfrm>
              <a:off x="6748197" y="448731"/>
              <a:ext cx="1116120" cy="848567"/>
              <a:chOff x="6595797" y="448731"/>
              <a:chExt cx="1116120" cy="848567"/>
            </a:xfrm>
          </p:grpSpPr>
          <p:pic>
            <p:nvPicPr>
              <p:cNvPr id="61" name="グラフィックス 60" descr="野球のバットとボール">
                <a:extLst>
                  <a:ext uri="{FF2B5EF4-FFF2-40B4-BE49-F238E27FC236}">
                    <a16:creationId xmlns:a16="http://schemas.microsoft.com/office/drawing/2014/main" id="{16E99CF3-886C-D6E8-03B4-56BE7400FE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5797" y="448731"/>
                <a:ext cx="848567" cy="848567"/>
              </a:xfrm>
              <a:prstGeom prst="rect">
                <a:avLst/>
              </a:prstGeom>
            </p:spPr>
          </p:pic>
          <p:sp>
            <p:nvSpPr>
              <p:cNvPr id="62" name="正方形/長方形 61">
                <a:extLst>
                  <a:ext uri="{FF2B5EF4-FFF2-40B4-BE49-F238E27FC236}">
                    <a16:creationId xmlns:a16="http://schemas.microsoft.com/office/drawing/2014/main" id="{D36D630E-CAA3-ACA6-F6A7-B2C2AFBE9262}"/>
                  </a:ext>
                </a:extLst>
              </p:cNvPr>
              <p:cNvSpPr/>
              <p:nvPr/>
            </p:nvSpPr>
            <p:spPr>
              <a:xfrm rot="19151510">
                <a:off x="6646635" y="545942"/>
                <a:ext cx="1065282" cy="4183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弦 58">
              <a:extLst>
                <a:ext uri="{FF2B5EF4-FFF2-40B4-BE49-F238E27FC236}">
                  <a16:creationId xmlns:a16="http://schemas.microsoft.com/office/drawing/2014/main" id="{7B097066-D2CC-A06C-AC85-F7415AFB2EBC}"/>
                </a:ext>
              </a:extLst>
            </p:cNvPr>
            <p:cNvSpPr/>
            <p:nvPr/>
          </p:nvSpPr>
          <p:spPr>
            <a:xfrm rot="6742715">
              <a:off x="6816145" y="649793"/>
              <a:ext cx="914400" cy="1982983"/>
            </a:xfrm>
            <a:prstGeom prst="chord">
              <a:avLst>
                <a:gd name="adj1" fmla="val 4651499"/>
                <a:gd name="adj2" fmla="val 14197898"/>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グラフィックス 59" descr="野球">
              <a:extLst>
                <a:ext uri="{FF2B5EF4-FFF2-40B4-BE49-F238E27FC236}">
                  <a16:creationId xmlns:a16="http://schemas.microsoft.com/office/drawing/2014/main" id="{C266962F-8E87-8E4C-889A-06D9708E8F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19517" y="842977"/>
              <a:ext cx="482002" cy="482002"/>
            </a:xfrm>
            <a:prstGeom prst="rect">
              <a:avLst/>
            </a:prstGeom>
          </p:spPr>
        </p:pic>
      </p:grpSp>
      <p:sp>
        <p:nvSpPr>
          <p:cNvPr id="18434" name="スライド番号プレースホルダー 2">
            <a:extLst>
              <a:ext uri="{FF2B5EF4-FFF2-40B4-BE49-F238E27FC236}">
                <a16:creationId xmlns:a16="http://schemas.microsoft.com/office/drawing/2014/main" id="{3A7EE4E2-94BF-6F5D-9F46-8887FBA1034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16</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8CBC1E53-B1EA-2919-A4E7-CEBF3889E21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ワーク②</a:t>
            </a:r>
          </a:p>
        </p:txBody>
      </p:sp>
      <p:sp>
        <p:nvSpPr>
          <p:cNvPr id="11" name="四角形: 角を丸くする 10">
            <a:extLst>
              <a:ext uri="{FF2B5EF4-FFF2-40B4-BE49-F238E27FC236}">
                <a16:creationId xmlns:a16="http://schemas.microsoft.com/office/drawing/2014/main" id="{F0D845D9-D1EF-8FFD-0D0A-8E2944FAF221}"/>
              </a:ext>
            </a:extLst>
          </p:cNvPr>
          <p:cNvSpPr/>
          <p:nvPr/>
        </p:nvSpPr>
        <p:spPr>
          <a:xfrm>
            <a:off x="551656" y="1355710"/>
            <a:ext cx="8802688" cy="3150804"/>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77947E1-6736-196D-4623-D4A07259B6B9}"/>
              </a:ext>
            </a:extLst>
          </p:cNvPr>
          <p:cNvSpPr txBox="1"/>
          <p:nvPr/>
        </p:nvSpPr>
        <p:spPr>
          <a:xfrm>
            <a:off x="4102230" y="2017502"/>
            <a:ext cx="5221649" cy="1938992"/>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柵の向こう側では、</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地元の野球大会が開催されています。</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３人が野球をみるには、</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どのような配慮が必要か、</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考えてみましょう。</a:t>
            </a:r>
          </a:p>
        </p:txBody>
      </p:sp>
      <p:sp>
        <p:nvSpPr>
          <p:cNvPr id="8" name="テキスト ボックス 7">
            <a:extLst>
              <a:ext uri="{FF2B5EF4-FFF2-40B4-BE49-F238E27FC236}">
                <a16:creationId xmlns:a16="http://schemas.microsoft.com/office/drawing/2014/main" id="{51E7BF1D-CAF3-74F4-7DD0-AD50A6C3297D}"/>
              </a:ext>
            </a:extLst>
          </p:cNvPr>
          <p:cNvSpPr txBox="1"/>
          <p:nvPr/>
        </p:nvSpPr>
        <p:spPr>
          <a:xfrm>
            <a:off x="0" y="4728834"/>
            <a:ext cx="9906001" cy="1908215"/>
          </a:xfrm>
          <a:prstGeom prst="rect">
            <a:avLst/>
          </a:prstGeom>
          <a:noFill/>
        </p:spPr>
        <p:txBody>
          <a:bodyPr wrap="square" rtlCol="0">
            <a:spAutoFit/>
          </a:bodyPr>
          <a:lstStyle/>
          <a:p>
            <a:r>
              <a:rPr kumimoji="1" lang="ja-JP" altLang="en-US" sz="2400" b="1" dirty="0">
                <a:solidFill>
                  <a:srgbClr val="C00000"/>
                </a:solidFill>
                <a:latin typeface="BIZ UDPゴシック" panose="020B0400000000000000" pitchFamily="50" charset="-128"/>
                <a:ea typeface="BIZ UDPゴシック" panose="020B0400000000000000" pitchFamily="50" charset="-128"/>
              </a:rPr>
              <a:t>□医学モデル</a:t>
            </a:r>
            <a:endParaRPr kumimoji="1" lang="en-US" altLang="ja-JP" sz="2400" b="1" dirty="0">
              <a:solidFill>
                <a:srgbClr val="C00000"/>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2"/>
                </a:solidFill>
                <a:latin typeface="BIZ UDPゴシック" panose="020B0400000000000000" pitchFamily="50" charset="-128"/>
                <a:ea typeface="BIZ UDPゴシック" panose="020B0400000000000000" pitchFamily="50" charset="-128"/>
              </a:rPr>
              <a:t>　生きづらさは個人の病理や障害にある。➡個人の良い適応と行動変容が求められる。</a:t>
            </a:r>
            <a:endParaRPr kumimoji="1" lang="en-US" altLang="ja-JP" sz="2000" dirty="0">
              <a:solidFill>
                <a:schemeClr val="tx2"/>
              </a:solidFill>
              <a:latin typeface="BIZ UDPゴシック" panose="020B0400000000000000" pitchFamily="50" charset="-128"/>
              <a:ea typeface="BIZ UDPゴシック" panose="020B0400000000000000" pitchFamily="50" charset="-128"/>
            </a:endParaRPr>
          </a:p>
          <a:p>
            <a:endParaRPr kumimoji="1" lang="en-US" altLang="ja-JP" sz="1000" dirty="0">
              <a:solidFill>
                <a:schemeClr val="tx2"/>
              </a:solidFill>
              <a:latin typeface="BIZ UDPゴシック" panose="020B0400000000000000" pitchFamily="50" charset="-128"/>
              <a:ea typeface="BIZ UDPゴシック" panose="020B0400000000000000" pitchFamily="50" charset="-128"/>
            </a:endParaRPr>
          </a:p>
          <a:p>
            <a:r>
              <a:rPr kumimoji="1" lang="ja-JP" altLang="en-US" sz="2400" b="1" dirty="0">
                <a:solidFill>
                  <a:srgbClr val="C00000"/>
                </a:solidFill>
                <a:latin typeface="BIZ UDPゴシック" panose="020B0400000000000000" pitchFamily="50" charset="-128"/>
                <a:ea typeface="BIZ UDPゴシック" panose="020B0400000000000000" pitchFamily="50" charset="-128"/>
              </a:rPr>
              <a:t>□生活（社会）モデル</a:t>
            </a:r>
            <a:endParaRPr kumimoji="1" lang="en-US" altLang="ja-JP" sz="2400" b="1" dirty="0">
              <a:solidFill>
                <a:srgbClr val="C00000"/>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2"/>
                </a:solidFill>
                <a:latin typeface="BIZ UDPゴシック" panose="020B0400000000000000" pitchFamily="50" charset="-128"/>
                <a:ea typeface="BIZ UDPゴシック" panose="020B0400000000000000" pitchFamily="50" charset="-128"/>
              </a:rPr>
              <a:t>　生きづらさは、個人の病理や障害から生じるのではなく、社会によってつくられた</a:t>
            </a:r>
            <a:endParaRPr kumimoji="1" lang="en-US" altLang="ja-JP" sz="2000" dirty="0">
              <a:solidFill>
                <a:schemeClr val="tx2"/>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2"/>
                </a:solidFill>
                <a:latin typeface="BIZ UDPゴシック" panose="020B0400000000000000" pitchFamily="50" charset="-128"/>
                <a:ea typeface="BIZ UDPゴシック" panose="020B0400000000000000" pitchFamily="50" charset="-128"/>
              </a:rPr>
              <a:t>　問題であり、政治的問題とみなすもの。➡社会の変容が求められる。</a:t>
            </a:r>
            <a:endParaRPr kumimoji="1" lang="en-US" altLang="ja-JP" sz="2000" dirty="0">
              <a:solidFill>
                <a:schemeClr val="tx2"/>
              </a:solidFill>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64A64F8D-339E-8167-EF69-3C8BE8A77AFF}"/>
              </a:ext>
            </a:extLst>
          </p:cNvPr>
          <p:cNvGrpSpPr/>
          <p:nvPr/>
        </p:nvGrpSpPr>
        <p:grpSpPr>
          <a:xfrm>
            <a:off x="1055378" y="3195038"/>
            <a:ext cx="2906940" cy="916050"/>
            <a:chOff x="4834108" y="4508658"/>
            <a:chExt cx="2906940" cy="916050"/>
          </a:xfrm>
        </p:grpSpPr>
        <p:sp>
          <p:nvSpPr>
            <p:cNvPr id="10" name="正方形/長方形 9">
              <a:extLst>
                <a:ext uri="{FF2B5EF4-FFF2-40B4-BE49-F238E27FC236}">
                  <a16:creationId xmlns:a16="http://schemas.microsoft.com/office/drawing/2014/main" id="{13DFCECD-7DFF-682C-39A7-0020EF0781A7}"/>
                </a:ext>
              </a:extLst>
            </p:cNvPr>
            <p:cNvSpPr/>
            <p:nvPr/>
          </p:nvSpPr>
          <p:spPr>
            <a:xfrm rot="16200000">
              <a:off x="532272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66575B8-1CBB-C699-11C7-03E88FE6F0DA}"/>
                </a:ext>
              </a:extLst>
            </p:cNvPr>
            <p:cNvSpPr/>
            <p:nvPr/>
          </p:nvSpPr>
          <p:spPr>
            <a:xfrm rot="16200000">
              <a:off x="497504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2724439-FDA4-0D39-4F74-9099670240E7}"/>
                </a:ext>
              </a:extLst>
            </p:cNvPr>
            <p:cNvSpPr/>
            <p:nvPr/>
          </p:nvSpPr>
          <p:spPr>
            <a:xfrm rot="16200000">
              <a:off x="567040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724D509-B9C9-FB15-7451-E94B8D05E5F7}"/>
                </a:ext>
              </a:extLst>
            </p:cNvPr>
            <p:cNvSpPr/>
            <p:nvPr/>
          </p:nvSpPr>
          <p:spPr>
            <a:xfrm rot="16200000">
              <a:off x="462736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035E459-7096-EF77-93B5-868C6FAE5C93}"/>
                </a:ext>
              </a:extLst>
            </p:cNvPr>
            <p:cNvSpPr/>
            <p:nvPr/>
          </p:nvSpPr>
          <p:spPr>
            <a:xfrm rot="16200000">
              <a:off x="601808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C9928CE-225D-9767-9E1C-141DDF9C2F6F}"/>
                </a:ext>
              </a:extLst>
            </p:cNvPr>
            <p:cNvSpPr/>
            <p:nvPr/>
          </p:nvSpPr>
          <p:spPr>
            <a:xfrm rot="16200000">
              <a:off x="636576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1353983-9A65-2896-51AF-9A22FE9D1F16}"/>
                </a:ext>
              </a:extLst>
            </p:cNvPr>
            <p:cNvSpPr/>
            <p:nvPr/>
          </p:nvSpPr>
          <p:spPr>
            <a:xfrm rot="16200000">
              <a:off x="671344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FD15AA5C-EF35-03CA-88C9-A0E93AC636A2}"/>
                </a:ext>
              </a:extLst>
            </p:cNvPr>
            <p:cNvSpPr/>
            <p:nvPr/>
          </p:nvSpPr>
          <p:spPr>
            <a:xfrm rot="16200000">
              <a:off x="7061124"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A285178C-CDEF-A5BB-03F3-5FFBCBC3C340}"/>
                </a:ext>
              </a:extLst>
            </p:cNvPr>
            <p:cNvGrpSpPr/>
            <p:nvPr/>
          </p:nvGrpSpPr>
          <p:grpSpPr>
            <a:xfrm>
              <a:off x="4834108" y="4594069"/>
              <a:ext cx="2906940" cy="727817"/>
              <a:chOff x="4168140" y="4523621"/>
              <a:chExt cx="2305095" cy="943954"/>
            </a:xfrm>
          </p:grpSpPr>
          <p:sp>
            <p:nvSpPr>
              <p:cNvPr id="20" name="正方形/長方形 19">
                <a:extLst>
                  <a:ext uri="{FF2B5EF4-FFF2-40B4-BE49-F238E27FC236}">
                    <a16:creationId xmlns:a16="http://schemas.microsoft.com/office/drawing/2014/main" id="{C3B08CFC-7ED6-F799-BB9F-EB0C45FE746C}"/>
                  </a:ext>
                </a:extLst>
              </p:cNvPr>
              <p:cNvSpPr/>
              <p:nvPr/>
            </p:nvSpPr>
            <p:spPr>
              <a:xfrm>
                <a:off x="4168140" y="4523621"/>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30BE8A9-B122-BACF-EC9A-16E748DF4BD5}"/>
                  </a:ext>
                </a:extLst>
              </p:cNvPr>
              <p:cNvSpPr/>
              <p:nvPr/>
            </p:nvSpPr>
            <p:spPr>
              <a:xfrm>
                <a:off x="4168140" y="4870968"/>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053C2B2F-9E6C-56D9-7220-05BA916526CC}"/>
                  </a:ext>
                </a:extLst>
              </p:cNvPr>
              <p:cNvSpPr/>
              <p:nvPr/>
            </p:nvSpPr>
            <p:spPr>
              <a:xfrm>
                <a:off x="4168140" y="5218316"/>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3" name="グループ化 22">
            <a:extLst>
              <a:ext uri="{FF2B5EF4-FFF2-40B4-BE49-F238E27FC236}">
                <a16:creationId xmlns:a16="http://schemas.microsoft.com/office/drawing/2014/main" id="{2502F594-D7A1-C3ED-A0C4-78BEFD0E13E6}"/>
              </a:ext>
            </a:extLst>
          </p:cNvPr>
          <p:cNvGrpSpPr/>
          <p:nvPr/>
        </p:nvGrpSpPr>
        <p:grpSpPr>
          <a:xfrm>
            <a:off x="1191886" y="2904903"/>
            <a:ext cx="804894" cy="1176306"/>
            <a:chOff x="856125" y="1584617"/>
            <a:chExt cx="804894" cy="1176306"/>
          </a:xfrm>
        </p:grpSpPr>
        <p:sp>
          <p:nvSpPr>
            <p:cNvPr id="24" name="楕円 23">
              <a:extLst>
                <a:ext uri="{FF2B5EF4-FFF2-40B4-BE49-F238E27FC236}">
                  <a16:creationId xmlns:a16="http://schemas.microsoft.com/office/drawing/2014/main" id="{95244AE2-97C5-9E7C-8196-03F0D2AD2795}"/>
                </a:ext>
              </a:extLst>
            </p:cNvPr>
            <p:cNvSpPr>
              <a:spLocks noChangeAspect="1"/>
            </p:cNvSpPr>
            <p:nvPr/>
          </p:nvSpPr>
          <p:spPr>
            <a:xfrm>
              <a:off x="1132572" y="1584617"/>
              <a:ext cx="252000" cy="252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110758C5-6AF7-12C8-01D6-C358989F8EFB}"/>
                </a:ext>
              </a:extLst>
            </p:cNvPr>
            <p:cNvCxnSpPr>
              <a:cxnSpLocks/>
            </p:cNvCxnSpPr>
            <p:nvPr/>
          </p:nvCxnSpPr>
          <p:spPr>
            <a:xfrm flipV="1">
              <a:off x="1343619" y="1678582"/>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52CCE6C-729A-E44A-93E6-233D37D0F33F}"/>
                </a:ext>
              </a:extLst>
            </p:cNvPr>
            <p:cNvCxnSpPr>
              <a:cxnSpLocks/>
            </p:cNvCxnSpPr>
            <p:nvPr/>
          </p:nvCxnSpPr>
          <p:spPr>
            <a:xfrm flipV="1">
              <a:off x="1154945" y="1968923"/>
              <a:ext cx="0"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9CEFA532-B742-28EA-7FE1-59B1A4B23F1D}"/>
                </a:ext>
              </a:extLst>
            </p:cNvPr>
            <p:cNvCxnSpPr>
              <a:cxnSpLocks/>
            </p:cNvCxnSpPr>
            <p:nvPr/>
          </p:nvCxnSpPr>
          <p:spPr>
            <a:xfrm flipH="1" flipV="1">
              <a:off x="1370945" y="1968923"/>
              <a:ext cx="5737"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932CA8F5-9FBB-F19D-3337-D336DD61161E}"/>
                </a:ext>
              </a:extLst>
            </p:cNvPr>
            <p:cNvSpPr/>
            <p:nvPr/>
          </p:nvSpPr>
          <p:spPr>
            <a:xfrm>
              <a:off x="1108487" y="1862571"/>
              <a:ext cx="300170" cy="4891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29BEE2AE-6A42-98F4-A16D-4257DFD2D601}"/>
                </a:ext>
              </a:extLst>
            </p:cNvPr>
            <p:cNvCxnSpPr>
              <a:cxnSpLocks/>
            </p:cNvCxnSpPr>
            <p:nvPr/>
          </p:nvCxnSpPr>
          <p:spPr>
            <a:xfrm flipH="1" flipV="1">
              <a:off x="856125" y="1680079"/>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5CB686FF-F150-B3DC-3F30-4C89782D3CD5}"/>
              </a:ext>
            </a:extLst>
          </p:cNvPr>
          <p:cNvGrpSpPr/>
          <p:nvPr/>
        </p:nvGrpSpPr>
        <p:grpSpPr>
          <a:xfrm>
            <a:off x="3203456" y="3432070"/>
            <a:ext cx="541562" cy="679018"/>
            <a:chOff x="2867695" y="2111784"/>
            <a:chExt cx="541562" cy="679018"/>
          </a:xfrm>
        </p:grpSpPr>
        <p:sp>
          <p:nvSpPr>
            <p:cNvPr id="31" name="楕円 30">
              <a:extLst>
                <a:ext uri="{FF2B5EF4-FFF2-40B4-BE49-F238E27FC236}">
                  <a16:creationId xmlns:a16="http://schemas.microsoft.com/office/drawing/2014/main" id="{52BB0F9B-50AC-F8AF-E371-F9AB1A95841E}"/>
                </a:ext>
              </a:extLst>
            </p:cNvPr>
            <p:cNvSpPr>
              <a:spLocks/>
            </p:cNvSpPr>
            <p:nvPr/>
          </p:nvSpPr>
          <p:spPr>
            <a:xfrm>
              <a:off x="3040731" y="2111784"/>
              <a:ext cx="180000" cy="180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id="{BA8DA189-F43E-FA2B-9AD7-68AE3D9873D5}"/>
                </a:ext>
              </a:extLst>
            </p:cNvPr>
            <p:cNvCxnSpPr>
              <a:cxnSpLocks/>
            </p:cNvCxnSpPr>
            <p:nvPr/>
          </p:nvCxnSpPr>
          <p:spPr>
            <a:xfrm flipV="1">
              <a:off x="3054920" y="2358802"/>
              <a:ext cx="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DF50C10F-FB74-E447-A36A-708CB2E5100C}"/>
                </a:ext>
              </a:extLst>
            </p:cNvPr>
            <p:cNvCxnSpPr>
              <a:cxnSpLocks/>
            </p:cNvCxnSpPr>
            <p:nvPr/>
          </p:nvCxnSpPr>
          <p:spPr>
            <a:xfrm flipH="1" flipV="1">
              <a:off x="3206146" y="2358802"/>
              <a:ext cx="486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46E31CA-B63B-2D79-8C41-875E25938796}"/>
                </a:ext>
              </a:extLst>
            </p:cNvPr>
            <p:cNvSpPr/>
            <p:nvPr/>
          </p:nvSpPr>
          <p:spPr>
            <a:xfrm>
              <a:off x="3049995" y="2314283"/>
              <a:ext cx="165676" cy="3188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10A5482F-77D6-CC0E-F93E-7F07CF081F31}"/>
                </a:ext>
              </a:extLst>
            </p:cNvPr>
            <p:cNvCxnSpPr>
              <a:cxnSpLocks/>
            </p:cNvCxnSpPr>
            <p:nvPr/>
          </p:nvCxnSpPr>
          <p:spPr>
            <a:xfrm flipH="1">
              <a:off x="2867695" y="2361205"/>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EF7031F-E087-B577-B22A-E7E248669C60}"/>
                </a:ext>
              </a:extLst>
            </p:cNvPr>
            <p:cNvCxnSpPr>
              <a:cxnSpLocks/>
            </p:cNvCxnSpPr>
            <p:nvPr/>
          </p:nvCxnSpPr>
          <p:spPr>
            <a:xfrm>
              <a:off x="3229257" y="2361205"/>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37" name="グループ化 36">
            <a:extLst>
              <a:ext uri="{FF2B5EF4-FFF2-40B4-BE49-F238E27FC236}">
                <a16:creationId xmlns:a16="http://schemas.microsoft.com/office/drawing/2014/main" id="{4B48FEEF-5E9F-D353-DBF0-C3F16105DE81}"/>
              </a:ext>
            </a:extLst>
          </p:cNvPr>
          <p:cNvGrpSpPr/>
          <p:nvPr/>
        </p:nvGrpSpPr>
        <p:grpSpPr>
          <a:xfrm>
            <a:off x="2189682" y="3149495"/>
            <a:ext cx="781534" cy="948197"/>
            <a:chOff x="1853921" y="1829209"/>
            <a:chExt cx="781534" cy="948197"/>
          </a:xfrm>
        </p:grpSpPr>
        <p:sp>
          <p:nvSpPr>
            <p:cNvPr id="38" name="楕円 37">
              <a:extLst>
                <a:ext uri="{FF2B5EF4-FFF2-40B4-BE49-F238E27FC236}">
                  <a16:creationId xmlns:a16="http://schemas.microsoft.com/office/drawing/2014/main" id="{AF3FE94A-CCD7-8A1E-3471-E2A2BC3F1A5B}"/>
                </a:ext>
              </a:extLst>
            </p:cNvPr>
            <p:cNvSpPr>
              <a:spLocks/>
            </p:cNvSpPr>
            <p:nvPr/>
          </p:nvSpPr>
          <p:spPr>
            <a:xfrm>
              <a:off x="2131611" y="1829209"/>
              <a:ext cx="216000" cy="216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449BC9FE-A5D8-489B-968E-D8D79E82FDCC}"/>
                </a:ext>
              </a:extLst>
            </p:cNvPr>
            <p:cNvCxnSpPr>
              <a:cxnSpLocks/>
            </p:cNvCxnSpPr>
            <p:nvPr/>
          </p:nvCxnSpPr>
          <p:spPr>
            <a:xfrm flipV="1">
              <a:off x="2160089" y="2149252"/>
              <a:ext cx="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5870BA21-6FFB-918E-D6DF-CCA111F573CB}"/>
                </a:ext>
              </a:extLst>
            </p:cNvPr>
            <p:cNvCxnSpPr>
              <a:cxnSpLocks/>
            </p:cNvCxnSpPr>
            <p:nvPr/>
          </p:nvCxnSpPr>
          <p:spPr>
            <a:xfrm flipH="1" flipV="1">
              <a:off x="2327190" y="2149252"/>
              <a:ext cx="486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6070DCF3-3BDE-1F27-6A95-A66A54C7CF34}"/>
                </a:ext>
              </a:extLst>
            </p:cNvPr>
            <p:cNvSpPr/>
            <p:nvPr/>
          </p:nvSpPr>
          <p:spPr>
            <a:xfrm>
              <a:off x="2118352" y="2064902"/>
              <a:ext cx="254277" cy="443197"/>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図形 41">
              <a:extLst>
                <a:ext uri="{FF2B5EF4-FFF2-40B4-BE49-F238E27FC236}">
                  <a16:creationId xmlns:a16="http://schemas.microsoft.com/office/drawing/2014/main" id="{9C879786-0FFD-EE20-5700-39608439C62D}"/>
                </a:ext>
              </a:extLst>
            </p:cNvPr>
            <p:cNvSpPr/>
            <p:nvPr/>
          </p:nvSpPr>
          <p:spPr>
            <a:xfrm>
              <a:off x="2367899" y="2114470"/>
              <a:ext cx="267556" cy="1555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Lst>
              <a:ahLst/>
              <a:cxnLst>
                <a:cxn ang="0">
                  <a:pos x="connsiteX0" y="connsiteY0"/>
                </a:cxn>
                <a:cxn ang="0">
                  <a:pos x="connsiteX1" y="connsiteY1"/>
                </a:cxn>
                <a:cxn ang="0">
                  <a:pos x="connsiteX2" y="connsiteY2"/>
                </a:cxn>
              </a:cxnLst>
              <a:rect l="l" t="t" r="r" b="b"/>
              <a:pathLst>
                <a:path w="247650" h="155575">
                  <a:moveTo>
                    <a:pt x="0" y="0"/>
                  </a:moveTo>
                  <a:lnTo>
                    <a:pt x="123825" y="155575"/>
                  </a:ln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図形 42">
              <a:extLst>
                <a:ext uri="{FF2B5EF4-FFF2-40B4-BE49-F238E27FC236}">
                  <a16:creationId xmlns:a16="http://schemas.microsoft.com/office/drawing/2014/main" id="{79799D99-02FB-A312-576A-FFB2FFB57E54}"/>
                </a:ext>
              </a:extLst>
            </p:cNvPr>
            <p:cNvSpPr/>
            <p:nvPr/>
          </p:nvSpPr>
          <p:spPr>
            <a:xfrm flipH="1">
              <a:off x="1853921" y="2114470"/>
              <a:ext cx="267556" cy="1555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Lst>
              <a:ahLst/>
              <a:cxnLst>
                <a:cxn ang="0">
                  <a:pos x="connsiteX0" y="connsiteY0"/>
                </a:cxn>
                <a:cxn ang="0">
                  <a:pos x="connsiteX1" y="connsiteY1"/>
                </a:cxn>
                <a:cxn ang="0">
                  <a:pos x="connsiteX2" y="connsiteY2"/>
                </a:cxn>
              </a:cxnLst>
              <a:rect l="l" t="t" r="r" b="b"/>
              <a:pathLst>
                <a:path w="247650" h="155575">
                  <a:moveTo>
                    <a:pt x="0" y="0"/>
                  </a:moveTo>
                  <a:lnTo>
                    <a:pt x="123825" y="155575"/>
                  </a:ln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a:extLst>
              <a:ext uri="{FF2B5EF4-FFF2-40B4-BE49-F238E27FC236}">
                <a16:creationId xmlns:a16="http://schemas.microsoft.com/office/drawing/2014/main" id="{382718BD-0AA5-D7BD-4D5A-A1ADEDEF6C35}"/>
              </a:ext>
            </a:extLst>
          </p:cNvPr>
          <p:cNvSpPr txBox="1"/>
          <p:nvPr/>
        </p:nvSpPr>
        <p:spPr>
          <a:xfrm>
            <a:off x="959884" y="1583174"/>
            <a:ext cx="2421627" cy="892552"/>
          </a:xfrm>
          <a:prstGeom prst="rect">
            <a:avLst/>
          </a:prstGeom>
          <a:noFill/>
        </p:spPr>
        <p:txBody>
          <a:bodyPr wrap="square" rtlCol="0">
            <a:spAutoFit/>
          </a:bodyPr>
          <a:lstStyle/>
          <a:p>
            <a:r>
              <a:rPr kumimoji="1" lang="ja-JP" altLang="en-US" sz="3200" dirty="0">
                <a:solidFill>
                  <a:schemeClr val="tx2"/>
                </a:solidFill>
                <a:latin typeface="BIZ UDPゴシック" panose="020B0400000000000000" pitchFamily="50" charset="-128"/>
                <a:ea typeface="BIZ UDPゴシック" panose="020B0400000000000000" pitchFamily="50" charset="-128"/>
              </a:rPr>
              <a:t>配慮</a:t>
            </a:r>
            <a:r>
              <a:rPr kumimoji="1" lang="ja-JP" altLang="en-US" sz="2000" dirty="0">
                <a:latin typeface="BIZ UDPゴシック" panose="020B0400000000000000" pitchFamily="50" charset="-128"/>
                <a:ea typeface="BIZ UDPゴシック" panose="020B0400000000000000" pitchFamily="50" charset="-128"/>
              </a:rPr>
              <a:t>が</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何もない状態</a:t>
            </a:r>
            <a:r>
              <a:rPr kumimoji="1" lang="en-US" altLang="ja-JP" sz="20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40796073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グループ化 77">
            <a:extLst>
              <a:ext uri="{FF2B5EF4-FFF2-40B4-BE49-F238E27FC236}">
                <a16:creationId xmlns:a16="http://schemas.microsoft.com/office/drawing/2014/main" id="{A0B540EB-65E6-1C68-134F-AD6EC0E4D864}"/>
              </a:ext>
            </a:extLst>
          </p:cNvPr>
          <p:cNvGrpSpPr/>
          <p:nvPr/>
        </p:nvGrpSpPr>
        <p:grpSpPr>
          <a:xfrm>
            <a:off x="1633653" y="3659521"/>
            <a:ext cx="1982983" cy="1649754"/>
            <a:chOff x="6281853" y="448731"/>
            <a:chExt cx="1982983" cy="1649754"/>
          </a:xfrm>
        </p:grpSpPr>
        <p:grpSp>
          <p:nvGrpSpPr>
            <p:cNvPr id="79" name="グループ化 78">
              <a:extLst>
                <a:ext uri="{FF2B5EF4-FFF2-40B4-BE49-F238E27FC236}">
                  <a16:creationId xmlns:a16="http://schemas.microsoft.com/office/drawing/2014/main" id="{F0224850-A55B-89A3-06C5-B58981397B68}"/>
                </a:ext>
              </a:extLst>
            </p:cNvPr>
            <p:cNvGrpSpPr/>
            <p:nvPr/>
          </p:nvGrpSpPr>
          <p:grpSpPr>
            <a:xfrm>
              <a:off x="6748197" y="448731"/>
              <a:ext cx="1116120" cy="848567"/>
              <a:chOff x="6595797" y="448731"/>
              <a:chExt cx="1116120" cy="848567"/>
            </a:xfrm>
          </p:grpSpPr>
          <p:pic>
            <p:nvPicPr>
              <p:cNvPr id="82" name="グラフィックス 81" descr="野球のバットとボール">
                <a:extLst>
                  <a:ext uri="{FF2B5EF4-FFF2-40B4-BE49-F238E27FC236}">
                    <a16:creationId xmlns:a16="http://schemas.microsoft.com/office/drawing/2014/main" id="{6BA85783-4804-5D18-38EA-06AF9A1BD8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5797" y="448731"/>
                <a:ext cx="848567" cy="848567"/>
              </a:xfrm>
              <a:prstGeom prst="rect">
                <a:avLst/>
              </a:prstGeom>
            </p:spPr>
          </p:pic>
          <p:sp>
            <p:nvSpPr>
              <p:cNvPr id="83" name="正方形/長方形 82">
                <a:extLst>
                  <a:ext uri="{FF2B5EF4-FFF2-40B4-BE49-F238E27FC236}">
                    <a16:creationId xmlns:a16="http://schemas.microsoft.com/office/drawing/2014/main" id="{DE863551-162E-B247-10FD-E2D17786C02A}"/>
                  </a:ext>
                </a:extLst>
              </p:cNvPr>
              <p:cNvSpPr/>
              <p:nvPr/>
            </p:nvSpPr>
            <p:spPr>
              <a:xfrm rot="19151510">
                <a:off x="6646635" y="545942"/>
                <a:ext cx="1065282" cy="4183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0" name="弦 79">
              <a:extLst>
                <a:ext uri="{FF2B5EF4-FFF2-40B4-BE49-F238E27FC236}">
                  <a16:creationId xmlns:a16="http://schemas.microsoft.com/office/drawing/2014/main" id="{62C3AA1E-2A49-0DEC-0D23-F491C366FCA6}"/>
                </a:ext>
              </a:extLst>
            </p:cNvPr>
            <p:cNvSpPr/>
            <p:nvPr/>
          </p:nvSpPr>
          <p:spPr>
            <a:xfrm rot="6742715">
              <a:off x="6816145" y="649793"/>
              <a:ext cx="914400" cy="1982983"/>
            </a:xfrm>
            <a:prstGeom prst="chord">
              <a:avLst>
                <a:gd name="adj1" fmla="val 4651499"/>
                <a:gd name="adj2" fmla="val 14197898"/>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 name="グラフィックス 80" descr="野球">
              <a:extLst>
                <a:ext uri="{FF2B5EF4-FFF2-40B4-BE49-F238E27FC236}">
                  <a16:creationId xmlns:a16="http://schemas.microsoft.com/office/drawing/2014/main" id="{075EDC1C-B4EB-A0C9-6789-12E4511390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9517" y="842977"/>
              <a:ext cx="482002" cy="482002"/>
            </a:xfrm>
            <a:prstGeom prst="rect">
              <a:avLst/>
            </a:prstGeom>
          </p:spPr>
        </p:pic>
      </p:grpSp>
      <p:grpSp>
        <p:nvGrpSpPr>
          <p:cNvPr id="72" name="グループ化 71">
            <a:extLst>
              <a:ext uri="{FF2B5EF4-FFF2-40B4-BE49-F238E27FC236}">
                <a16:creationId xmlns:a16="http://schemas.microsoft.com/office/drawing/2014/main" id="{DA4B6644-872D-0E81-B034-2326038AF3CB}"/>
              </a:ext>
            </a:extLst>
          </p:cNvPr>
          <p:cNvGrpSpPr/>
          <p:nvPr/>
        </p:nvGrpSpPr>
        <p:grpSpPr>
          <a:xfrm>
            <a:off x="1659053" y="433721"/>
            <a:ext cx="1982983" cy="1649754"/>
            <a:chOff x="6281853" y="448731"/>
            <a:chExt cx="1982983" cy="1649754"/>
          </a:xfrm>
        </p:grpSpPr>
        <p:grpSp>
          <p:nvGrpSpPr>
            <p:cNvPr id="73" name="グループ化 72">
              <a:extLst>
                <a:ext uri="{FF2B5EF4-FFF2-40B4-BE49-F238E27FC236}">
                  <a16:creationId xmlns:a16="http://schemas.microsoft.com/office/drawing/2014/main" id="{D411EFCE-096E-F33B-B9FD-93E395DCE7BD}"/>
                </a:ext>
              </a:extLst>
            </p:cNvPr>
            <p:cNvGrpSpPr/>
            <p:nvPr/>
          </p:nvGrpSpPr>
          <p:grpSpPr>
            <a:xfrm>
              <a:off x="6748197" y="448731"/>
              <a:ext cx="1116120" cy="848567"/>
              <a:chOff x="6595797" y="448731"/>
              <a:chExt cx="1116120" cy="848567"/>
            </a:xfrm>
          </p:grpSpPr>
          <p:pic>
            <p:nvPicPr>
              <p:cNvPr id="76" name="グラフィックス 75" descr="野球のバットとボール">
                <a:extLst>
                  <a:ext uri="{FF2B5EF4-FFF2-40B4-BE49-F238E27FC236}">
                    <a16:creationId xmlns:a16="http://schemas.microsoft.com/office/drawing/2014/main" id="{2223559C-F7BE-F0F2-95E5-42E0BAC017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5797" y="448731"/>
                <a:ext cx="848567" cy="848567"/>
              </a:xfrm>
              <a:prstGeom prst="rect">
                <a:avLst/>
              </a:prstGeom>
            </p:spPr>
          </p:pic>
          <p:sp>
            <p:nvSpPr>
              <p:cNvPr id="77" name="正方形/長方形 76">
                <a:extLst>
                  <a:ext uri="{FF2B5EF4-FFF2-40B4-BE49-F238E27FC236}">
                    <a16:creationId xmlns:a16="http://schemas.microsoft.com/office/drawing/2014/main" id="{41C49543-1CD4-61F4-7667-9CF1E78EE4BF}"/>
                  </a:ext>
                </a:extLst>
              </p:cNvPr>
              <p:cNvSpPr/>
              <p:nvPr/>
            </p:nvSpPr>
            <p:spPr>
              <a:xfrm rot="19151510">
                <a:off x="6646635" y="545942"/>
                <a:ext cx="1065282" cy="4183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弦 73">
              <a:extLst>
                <a:ext uri="{FF2B5EF4-FFF2-40B4-BE49-F238E27FC236}">
                  <a16:creationId xmlns:a16="http://schemas.microsoft.com/office/drawing/2014/main" id="{C7654664-2166-5039-78D2-77E1352AAB8A}"/>
                </a:ext>
              </a:extLst>
            </p:cNvPr>
            <p:cNvSpPr/>
            <p:nvPr/>
          </p:nvSpPr>
          <p:spPr>
            <a:xfrm rot="6742715">
              <a:off x="6816145" y="649793"/>
              <a:ext cx="914400" cy="1982983"/>
            </a:xfrm>
            <a:prstGeom prst="chord">
              <a:avLst>
                <a:gd name="adj1" fmla="val 4651499"/>
                <a:gd name="adj2" fmla="val 14197898"/>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グラフィックス 74" descr="野球">
              <a:extLst>
                <a:ext uri="{FF2B5EF4-FFF2-40B4-BE49-F238E27FC236}">
                  <a16:creationId xmlns:a16="http://schemas.microsoft.com/office/drawing/2014/main" id="{5AAFD54C-2DB8-2BB2-6BAD-554D9AB23D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9517" y="842977"/>
              <a:ext cx="482002" cy="482002"/>
            </a:xfrm>
            <a:prstGeom prst="rect">
              <a:avLst/>
            </a:prstGeom>
          </p:spPr>
        </p:pic>
      </p:grpSp>
      <p:grpSp>
        <p:nvGrpSpPr>
          <p:cNvPr id="71" name="グループ化 70">
            <a:extLst>
              <a:ext uri="{FF2B5EF4-FFF2-40B4-BE49-F238E27FC236}">
                <a16:creationId xmlns:a16="http://schemas.microsoft.com/office/drawing/2014/main" id="{89EDC165-6937-6544-7652-4680850FD0CF}"/>
              </a:ext>
            </a:extLst>
          </p:cNvPr>
          <p:cNvGrpSpPr/>
          <p:nvPr/>
        </p:nvGrpSpPr>
        <p:grpSpPr>
          <a:xfrm>
            <a:off x="6510453" y="421021"/>
            <a:ext cx="1982983" cy="1649754"/>
            <a:chOff x="6281853" y="448731"/>
            <a:chExt cx="1982983" cy="1649754"/>
          </a:xfrm>
        </p:grpSpPr>
        <p:grpSp>
          <p:nvGrpSpPr>
            <p:cNvPr id="70" name="グループ化 69">
              <a:extLst>
                <a:ext uri="{FF2B5EF4-FFF2-40B4-BE49-F238E27FC236}">
                  <a16:creationId xmlns:a16="http://schemas.microsoft.com/office/drawing/2014/main" id="{AED1C6FA-5985-A2F6-B2AA-A5AF590179DB}"/>
                </a:ext>
              </a:extLst>
            </p:cNvPr>
            <p:cNvGrpSpPr/>
            <p:nvPr/>
          </p:nvGrpSpPr>
          <p:grpSpPr>
            <a:xfrm>
              <a:off x="6748197" y="448731"/>
              <a:ext cx="1116120" cy="848567"/>
              <a:chOff x="6595797" y="448731"/>
              <a:chExt cx="1116120" cy="848567"/>
            </a:xfrm>
          </p:grpSpPr>
          <p:pic>
            <p:nvPicPr>
              <p:cNvPr id="48" name="グラフィックス 47" descr="野球のバットとボール">
                <a:extLst>
                  <a:ext uri="{FF2B5EF4-FFF2-40B4-BE49-F238E27FC236}">
                    <a16:creationId xmlns:a16="http://schemas.microsoft.com/office/drawing/2014/main" id="{135C850E-99F4-42DF-DC5F-149E1B3FCD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5797" y="448731"/>
                <a:ext cx="848567" cy="848567"/>
              </a:xfrm>
              <a:prstGeom prst="rect">
                <a:avLst/>
              </a:prstGeom>
            </p:spPr>
          </p:pic>
          <p:sp>
            <p:nvSpPr>
              <p:cNvPr id="50" name="正方形/長方形 49">
                <a:extLst>
                  <a:ext uri="{FF2B5EF4-FFF2-40B4-BE49-F238E27FC236}">
                    <a16:creationId xmlns:a16="http://schemas.microsoft.com/office/drawing/2014/main" id="{5584154A-71C0-C986-9CC2-3D48743751F2}"/>
                  </a:ext>
                </a:extLst>
              </p:cNvPr>
              <p:cNvSpPr/>
              <p:nvPr/>
            </p:nvSpPr>
            <p:spPr>
              <a:xfrm rot="19151510">
                <a:off x="6646635" y="545942"/>
                <a:ext cx="1065282" cy="4183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弦 51">
              <a:extLst>
                <a:ext uri="{FF2B5EF4-FFF2-40B4-BE49-F238E27FC236}">
                  <a16:creationId xmlns:a16="http://schemas.microsoft.com/office/drawing/2014/main" id="{3FCA20C5-5CAA-BD7D-1653-2F980CA0A062}"/>
                </a:ext>
              </a:extLst>
            </p:cNvPr>
            <p:cNvSpPr/>
            <p:nvPr/>
          </p:nvSpPr>
          <p:spPr>
            <a:xfrm rot="6742715">
              <a:off x="6816145" y="649793"/>
              <a:ext cx="914400" cy="1982983"/>
            </a:xfrm>
            <a:prstGeom prst="chord">
              <a:avLst>
                <a:gd name="adj1" fmla="val 4651499"/>
                <a:gd name="adj2" fmla="val 14197898"/>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7" name="グラフィックス 56" descr="野球">
              <a:extLst>
                <a:ext uri="{FF2B5EF4-FFF2-40B4-BE49-F238E27FC236}">
                  <a16:creationId xmlns:a16="http://schemas.microsoft.com/office/drawing/2014/main" id="{7EA90916-966E-D74E-3EE0-9FBAABC085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9517" y="842977"/>
              <a:ext cx="482002" cy="482002"/>
            </a:xfrm>
            <a:prstGeom prst="rect">
              <a:avLst/>
            </a:prstGeom>
          </p:spPr>
        </p:pic>
      </p:grpSp>
      <p:grpSp>
        <p:nvGrpSpPr>
          <p:cNvPr id="361" name="グループ化 360">
            <a:extLst>
              <a:ext uri="{FF2B5EF4-FFF2-40B4-BE49-F238E27FC236}">
                <a16:creationId xmlns:a16="http://schemas.microsoft.com/office/drawing/2014/main" id="{4FCD40B2-6A21-3DBE-3EB7-B8FF9CE7FBDD}"/>
              </a:ext>
            </a:extLst>
          </p:cNvPr>
          <p:cNvGrpSpPr/>
          <p:nvPr/>
        </p:nvGrpSpPr>
        <p:grpSpPr>
          <a:xfrm>
            <a:off x="1046271" y="4762250"/>
            <a:ext cx="2829043" cy="964883"/>
            <a:chOff x="904757" y="5340288"/>
            <a:chExt cx="2829043" cy="964883"/>
          </a:xfrm>
        </p:grpSpPr>
        <p:grpSp>
          <p:nvGrpSpPr>
            <p:cNvPr id="337" name="グループ化 336">
              <a:extLst>
                <a:ext uri="{FF2B5EF4-FFF2-40B4-BE49-F238E27FC236}">
                  <a16:creationId xmlns:a16="http://schemas.microsoft.com/office/drawing/2014/main" id="{F52F4B05-A336-537B-7A85-4FBA2AA5AA64}"/>
                </a:ext>
              </a:extLst>
            </p:cNvPr>
            <p:cNvGrpSpPr/>
            <p:nvPr/>
          </p:nvGrpSpPr>
          <p:grpSpPr>
            <a:xfrm>
              <a:off x="906293" y="5344672"/>
              <a:ext cx="2827507" cy="960499"/>
              <a:chOff x="906293" y="5344672"/>
              <a:chExt cx="2827507" cy="960499"/>
            </a:xfrm>
          </p:grpSpPr>
          <p:cxnSp>
            <p:nvCxnSpPr>
              <p:cNvPr id="284" name="直線コネクタ 283">
                <a:extLst>
                  <a:ext uri="{FF2B5EF4-FFF2-40B4-BE49-F238E27FC236}">
                    <a16:creationId xmlns:a16="http://schemas.microsoft.com/office/drawing/2014/main" id="{449F7EF9-3A13-FDDD-B324-C35C73CF97A6}"/>
                  </a:ext>
                </a:extLst>
              </p:cNvPr>
              <p:cNvCxnSpPr>
                <a:cxnSpLocks/>
              </p:cNvCxnSpPr>
              <p:nvPr/>
            </p:nvCxnSpPr>
            <p:spPr>
              <a:xfrm>
                <a:off x="927100" y="5359400"/>
                <a:ext cx="279400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cxnSp>
            <p:nvCxnSpPr>
              <p:cNvPr id="287" name="直線コネクタ 286">
                <a:extLst>
                  <a:ext uri="{FF2B5EF4-FFF2-40B4-BE49-F238E27FC236}">
                    <a16:creationId xmlns:a16="http://schemas.microsoft.com/office/drawing/2014/main" id="{2705D2CE-0793-A35C-BF65-88D70CDB7FF5}"/>
                  </a:ext>
                </a:extLst>
              </p:cNvPr>
              <p:cNvCxnSpPr>
                <a:cxnSpLocks/>
              </p:cNvCxnSpPr>
              <p:nvPr/>
            </p:nvCxnSpPr>
            <p:spPr>
              <a:xfrm>
                <a:off x="1110595" y="535940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直線コネクタ 301">
                <a:extLst>
                  <a:ext uri="{FF2B5EF4-FFF2-40B4-BE49-F238E27FC236}">
                    <a16:creationId xmlns:a16="http://schemas.microsoft.com/office/drawing/2014/main" id="{6543E61C-4085-D2D2-133B-DE6D003F50CC}"/>
                  </a:ext>
                </a:extLst>
              </p:cNvPr>
              <p:cNvCxnSpPr>
                <a:cxnSpLocks/>
              </p:cNvCxnSpPr>
              <p:nvPr/>
            </p:nvCxnSpPr>
            <p:spPr>
              <a:xfrm>
                <a:off x="927100" y="6275451"/>
                <a:ext cx="279400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cxnSp>
            <p:nvCxnSpPr>
              <p:cNvPr id="304" name="直線コネクタ 303">
                <a:extLst>
                  <a:ext uri="{FF2B5EF4-FFF2-40B4-BE49-F238E27FC236}">
                    <a16:creationId xmlns:a16="http://schemas.microsoft.com/office/drawing/2014/main" id="{7D6212D7-E4D2-E4E9-AB6D-EE08C71C9CD9}"/>
                  </a:ext>
                </a:extLst>
              </p:cNvPr>
              <p:cNvCxnSpPr>
                <a:cxnSpLocks/>
              </p:cNvCxnSpPr>
              <p:nvPr/>
            </p:nvCxnSpPr>
            <p:spPr>
              <a:xfrm>
                <a:off x="1294090"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5" name="直線コネクタ 304">
                <a:extLst>
                  <a:ext uri="{FF2B5EF4-FFF2-40B4-BE49-F238E27FC236}">
                    <a16:creationId xmlns:a16="http://schemas.microsoft.com/office/drawing/2014/main" id="{A719F124-0A7B-3D4D-CB84-F44B87D6FAA0}"/>
                  </a:ext>
                </a:extLst>
              </p:cNvPr>
              <p:cNvCxnSpPr>
                <a:cxnSpLocks/>
              </p:cNvCxnSpPr>
              <p:nvPr/>
            </p:nvCxnSpPr>
            <p:spPr>
              <a:xfrm>
                <a:off x="147758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6" name="直線コネクタ 305">
                <a:extLst>
                  <a:ext uri="{FF2B5EF4-FFF2-40B4-BE49-F238E27FC236}">
                    <a16:creationId xmlns:a16="http://schemas.microsoft.com/office/drawing/2014/main" id="{58DED620-46F8-214C-DF05-F715A40E5943}"/>
                  </a:ext>
                </a:extLst>
              </p:cNvPr>
              <p:cNvCxnSpPr>
                <a:cxnSpLocks/>
              </p:cNvCxnSpPr>
              <p:nvPr/>
            </p:nvCxnSpPr>
            <p:spPr>
              <a:xfrm>
                <a:off x="163211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 name="直線コネクタ 306">
                <a:extLst>
                  <a:ext uri="{FF2B5EF4-FFF2-40B4-BE49-F238E27FC236}">
                    <a16:creationId xmlns:a16="http://schemas.microsoft.com/office/drawing/2014/main" id="{991711FD-DC8B-E444-2602-1721C052F27D}"/>
                  </a:ext>
                </a:extLst>
              </p:cNvPr>
              <p:cNvCxnSpPr>
                <a:cxnSpLocks/>
              </p:cNvCxnSpPr>
              <p:nvPr/>
            </p:nvCxnSpPr>
            <p:spPr>
              <a:xfrm>
                <a:off x="1815610" y="5359396"/>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 name="直線コネクタ 307">
                <a:extLst>
                  <a:ext uri="{FF2B5EF4-FFF2-40B4-BE49-F238E27FC236}">
                    <a16:creationId xmlns:a16="http://schemas.microsoft.com/office/drawing/2014/main" id="{C3048163-CD87-40F5-30AB-C9E583234491}"/>
                  </a:ext>
                </a:extLst>
              </p:cNvPr>
              <p:cNvCxnSpPr>
                <a:cxnSpLocks/>
              </p:cNvCxnSpPr>
              <p:nvPr/>
            </p:nvCxnSpPr>
            <p:spPr>
              <a:xfrm>
                <a:off x="1999105" y="5359396"/>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直線コネクタ 308">
                <a:extLst>
                  <a:ext uri="{FF2B5EF4-FFF2-40B4-BE49-F238E27FC236}">
                    <a16:creationId xmlns:a16="http://schemas.microsoft.com/office/drawing/2014/main" id="{E05BA138-044C-51D2-CD85-2592F86F8D58}"/>
                  </a:ext>
                </a:extLst>
              </p:cNvPr>
              <p:cNvCxnSpPr>
                <a:cxnSpLocks/>
              </p:cNvCxnSpPr>
              <p:nvPr/>
            </p:nvCxnSpPr>
            <p:spPr>
              <a:xfrm>
                <a:off x="2151555" y="535940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直線コネクタ 309">
                <a:extLst>
                  <a:ext uri="{FF2B5EF4-FFF2-40B4-BE49-F238E27FC236}">
                    <a16:creationId xmlns:a16="http://schemas.microsoft.com/office/drawing/2014/main" id="{3849D77E-9B91-BDD3-CE75-A58C53241377}"/>
                  </a:ext>
                </a:extLst>
              </p:cNvPr>
              <p:cNvCxnSpPr>
                <a:cxnSpLocks/>
              </p:cNvCxnSpPr>
              <p:nvPr/>
            </p:nvCxnSpPr>
            <p:spPr>
              <a:xfrm>
                <a:off x="2335050"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1" name="直線コネクタ 310">
                <a:extLst>
                  <a:ext uri="{FF2B5EF4-FFF2-40B4-BE49-F238E27FC236}">
                    <a16:creationId xmlns:a16="http://schemas.microsoft.com/office/drawing/2014/main" id="{6D5AF139-DE6F-895F-3D6D-A173AA1C042A}"/>
                  </a:ext>
                </a:extLst>
              </p:cNvPr>
              <p:cNvCxnSpPr>
                <a:cxnSpLocks/>
              </p:cNvCxnSpPr>
              <p:nvPr/>
            </p:nvCxnSpPr>
            <p:spPr>
              <a:xfrm>
                <a:off x="251854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直線コネクタ 311">
                <a:extLst>
                  <a:ext uri="{FF2B5EF4-FFF2-40B4-BE49-F238E27FC236}">
                    <a16:creationId xmlns:a16="http://schemas.microsoft.com/office/drawing/2014/main" id="{756CEF3C-0800-E855-7A07-DDF77AA318F8}"/>
                  </a:ext>
                </a:extLst>
              </p:cNvPr>
              <p:cNvCxnSpPr>
                <a:cxnSpLocks/>
              </p:cNvCxnSpPr>
              <p:nvPr/>
            </p:nvCxnSpPr>
            <p:spPr>
              <a:xfrm>
                <a:off x="267307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3" name="直線コネクタ 312">
                <a:extLst>
                  <a:ext uri="{FF2B5EF4-FFF2-40B4-BE49-F238E27FC236}">
                    <a16:creationId xmlns:a16="http://schemas.microsoft.com/office/drawing/2014/main" id="{CE22C3EF-65C6-7562-82A8-6D88E4F21CC7}"/>
                  </a:ext>
                </a:extLst>
              </p:cNvPr>
              <p:cNvCxnSpPr>
                <a:cxnSpLocks/>
              </p:cNvCxnSpPr>
              <p:nvPr/>
            </p:nvCxnSpPr>
            <p:spPr>
              <a:xfrm>
                <a:off x="2856570" y="5359396"/>
                <a:ext cx="864530" cy="767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 name="直線コネクタ 313">
                <a:extLst>
                  <a:ext uri="{FF2B5EF4-FFF2-40B4-BE49-F238E27FC236}">
                    <a16:creationId xmlns:a16="http://schemas.microsoft.com/office/drawing/2014/main" id="{87D5DC09-3B1D-310B-917D-4337912616F3}"/>
                  </a:ext>
                </a:extLst>
              </p:cNvPr>
              <p:cNvCxnSpPr>
                <a:cxnSpLocks/>
              </p:cNvCxnSpPr>
              <p:nvPr/>
            </p:nvCxnSpPr>
            <p:spPr>
              <a:xfrm>
                <a:off x="3040065" y="5359396"/>
                <a:ext cx="681035" cy="598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2" name="直線コネクタ 321">
                <a:extLst>
                  <a:ext uri="{FF2B5EF4-FFF2-40B4-BE49-F238E27FC236}">
                    <a16:creationId xmlns:a16="http://schemas.microsoft.com/office/drawing/2014/main" id="{56C8CC2E-168E-33FE-FE36-4414DE2F6A24}"/>
                  </a:ext>
                </a:extLst>
              </p:cNvPr>
              <p:cNvCxnSpPr>
                <a:cxnSpLocks/>
              </p:cNvCxnSpPr>
              <p:nvPr/>
            </p:nvCxnSpPr>
            <p:spPr>
              <a:xfrm>
                <a:off x="3231687" y="5365008"/>
                <a:ext cx="502113" cy="450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4" name="直線コネクタ 323">
                <a:extLst>
                  <a:ext uri="{FF2B5EF4-FFF2-40B4-BE49-F238E27FC236}">
                    <a16:creationId xmlns:a16="http://schemas.microsoft.com/office/drawing/2014/main" id="{6CEFC07F-B09A-6C1D-4BA5-E2EF65D39766}"/>
                  </a:ext>
                </a:extLst>
              </p:cNvPr>
              <p:cNvCxnSpPr>
                <a:cxnSpLocks/>
              </p:cNvCxnSpPr>
              <p:nvPr/>
            </p:nvCxnSpPr>
            <p:spPr>
              <a:xfrm>
                <a:off x="3405804" y="5375801"/>
                <a:ext cx="327281" cy="292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6" name="直線コネクタ 325">
                <a:extLst>
                  <a:ext uri="{FF2B5EF4-FFF2-40B4-BE49-F238E27FC236}">
                    <a16:creationId xmlns:a16="http://schemas.microsoft.com/office/drawing/2014/main" id="{E9548829-7458-9F20-0926-E6DA3CC30EEE}"/>
                  </a:ext>
                </a:extLst>
              </p:cNvPr>
              <p:cNvCxnSpPr>
                <a:cxnSpLocks/>
              </p:cNvCxnSpPr>
              <p:nvPr/>
            </p:nvCxnSpPr>
            <p:spPr>
              <a:xfrm>
                <a:off x="3530540" y="5344672"/>
                <a:ext cx="183495" cy="173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 name="直線コネクタ 327">
                <a:extLst>
                  <a:ext uri="{FF2B5EF4-FFF2-40B4-BE49-F238E27FC236}">
                    <a16:creationId xmlns:a16="http://schemas.microsoft.com/office/drawing/2014/main" id="{6E55ED5D-5D86-1787-015D-00DAA088A2EF}"/>
                  </a:ext>
                </a:extLst>
              </p:cNvPr>
              <p:cNvCxnSpPr>
                <a:cxnSpLocks/>
              </p:cNvCxnSpPr>
              <p:nvPr/>
            </p:nvCxnSpPr>
            <p:spPr>
              <a:xfrm>
                <a:off x="971568" y="538912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9" name="直線コネクタ 328">
                <a:extLst>
                  <a:ext uri="{FF2B5EF4-FFF2-40B4-BE49-F238E27FC236}">
                    <a16:creationId xmlns:a16="http://schemas.microsoft.com/office/drawing/2014/main" id="{DD64B083-426D-DD56-6853-0CBFE3E5D0A8}"/>
                  </a:ext>
                </a:extLst>
              </p:cNvPr>
              <p:cNvCxnSpPr>
                <a:cxnSpLocks/>
              </p:cNvCxnSpPr>
              <p:nvPr/>
            </p:nvCxnSpPr>
            <p:spPr>
              <a:xfrm>
                <a:off x="906293" y="5533041"/>
                <a:ext cx="844303" cy="725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0" name="直線コネクタ 329">
                <a:extLst>
                  <a:ext uri="{FF2B5EF4-FFF2-40B4-BE49-F238E27FC236}">
                    <a16:creationId xmlns:a16="http://schemas.microsoft.com/office/drawing/2014/main" id="{986A3DE7-9AC9-C921-FA60-0FC588DD8F82}"/>
                  </a:ext>
                </a:extLst>
              </p:cNvPr>
              <p:cNvCxnSpPr>
                <a:cxnSpLocks/>
              </p:cNvCxnSpPr>
              <p:nvPr/>
            </p:nvCxnSpPr>
            <p:spPr>
              <a:xfrm>
                <a:off x="917449" y="5728420"/>
                <a:ext cx="584583" cy="504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直線コネクタ 330">
                <a:extLst>
                  <a:ext uri="{FF2B5EF4-FFF2-40B4-BE49-F238E27FC236}">
                    <a16:creationId xmlns:a16="http://schemas.microsoft.com/office/drawing/2014/main" id="{695BBC3A-965D-B02C-ABBE-93E9F5B083F9}"/>
                  </a:ext>
                </a:extLst>
              </p:cNvPr>
              <p:cNvCxnSpPr>
                <a:cxnSpLocks/>
              </p:cNvCxnSpPr>
              <p:nvPr/>
            </p:nvCxnSpPr>
            <p:spPr>
              <a:xfrm>
                <a:off x="929180" y="5907219"/>
                <a:ext cx="366990" cy="326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2" name="直線コネクタ 331">
                <a:extLst>
                  <a:ext uri="{FF2B5EF4-FFF2-40B4-BE49-F238E27FC236}">
                    <a16:creationId xmlns:a16="http://schemas.microsoft.com/office/drawing/2014/main" id="{FC3274DB-2960-6769-2DDF-E62CDA7EBA9A}"/>
                  </a:ext>
                </a:extLst>
              </p:cNvPr>
              <p:cNvCxnSpPr>
                <a:cxnSpLocks/>
              </p:cNvCxnSpPr>
              <p:nvPr/>
            </p:nvCxnSpPr>
            <p:spPr>
              <a:xfrm>
                <a:off x="929945" y="6068412"/>
                <a:ext cx="183495" cy="17347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8" name="グループ化 337">
              <a:extLst>
                <a:ext uri="{FF2B5EF4-FFF2-40B4-BE49-F238E27FC236}">
                  <a16:creationId xmlns:a16="http://schemas.microsoft.com/office/drawing/2014/main" id="{1781624A-DE02-DD8F-7933-AB87B287BCD0}"/>
                </a:ext>
              </a:extLst>
            </p:cNvPr>
            <p:cNvGrpSpPr/>
            <p:nvPr/>
          </p:nvGrpSpPr>
          <p:grpSpPr>
            <a:xfrm flipH="1">
              <a:off x="904757" y="5340288"/>
              <a:ext cx="2827507" cy="960499"/>
              <a:chOff x="906293" y="5344672"/>
              <a:chExt cx="2827507" cy="960499"/>
            </a:xfrm>
          </p:grpSpPr>
          <p:cxnSp>
            <p:nvCxnSpPr>
              <p:cNvPr id="339" name="直線コネクタ 338">
                <a:extLst>
                  <a:ext uri="{FF2B5EF4-FFF2-40B4-BE49-F238E27FC236}">
                    <a16:creationId xmlns:a16="http://schemas.microsoft.com/office/drawing/2014/main" id="{8647D851-0239-F8F4-5189-A89DB0CB3BFA}"/>
                  </a:ext>
                </a:extLst>
              </p:cNvPr>
              <p:cNvCxnSpPr>
                <a:cxnSpLocks/>
              </p:cNvCxnSpPr>
              <p:nvPr/>
            </p:nvCxnSpPr>
            <p:spPr>
              <a:xfrm>
                <a:off x="927100" y="5359400"/>
                <a:ext cx="279400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cxnSp>
            <p:nvCxnSpPr>
              <p:cNvPr id="340" name="直線コネクタ 339">
                <a:extLst>
                  <a:ext uri="{FF2B5EF4-FFF2-40B4-BE49-F238E27FC236}">
                    <a16:creationId xmlns:a16="http://schemas.microsoft.com/office/drawing/2014/main" id="{D5FA6F51-BF8C-A561-4767-421FE588D24C}"/>
                  </a:ext>
                </a:extLst>
              </p:cNvPr>
              <p:cNvCxnSpPr>
                <a:cxnSpLocks/>
              </p:cNvCxnSpPr>
              <p:nvPr/>
            </p:nvCxnSpPr>
            <p:spPr>
              <a:xfrm>
                <a:off x="1110595" y="535940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1" name="直線コネクタ 340">
                <a:extLst>
                  <a:ext uri="{FF2B5EF4-FFF2-40B4-BE49-F238E27FC236}">
                    <a16:creationId xmlns:a16="http://schemas.microsoft.com/office/drawing/2014/main" id="{1FE1D7AD-A6FC-B8C2-42F5-304DDB0D9734}"/>
                  </a:ext>
                </a:extLst>
              </p:cNvPr>
              <p:cNvCxnSpPr>
                <a:cxnSpLocks/>
              </p:cNvCxnSpPr>
              <p:nvPr/>
            </p:nvCxnSpPr>
            <p:spPr>
              <a:xfrm>
                <a:off x="927100" y="6275451"/>
                <a:ext cx="279400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cxnSp>
            <p:nvCxnSpPr>
              <p:cNvPr id="342" name="直線コネクタ 341">
                <a:extLst>
                  <a:ext uri="{FF2B5EF4-FFF2-40B4-BE49-F238E27FC236}">
                    <a16:creationId xmlns:a16="http://schemas.microsoft.com/office/drawing/2014/main" id="{15177622-5EEA-48F3-C4E5-4C732EC0658E}"/>
                  </a:ext>
                </a:extLst>
              </p:cNvPr>
              <p:cNvCxnSpPr>
                <a:cxnSpLocks/>
              </p:cNvCxnSpPr>
              <p:nvPr/>
            </p:nvCxnSpPr>
            <p:spPr>
              <a:xfrm>
                <a:off x="1294090"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3" name="直線コネクタ 342">
                <a:extLst>
                  <a:ext uri="{FF2B5EF4-FFF2-40B4-BE49-F238E27FC236}">
                    <a16:creationId xmlns:a16="http://schemas.microsoft.com/office/drawing/2014/main" id="{11DE2EBB-C7A8-A94F-9980-33D2CE7A8768}"/>
                  </a:ext>
                </a:extLst>
              </p:cNvPr>
              <p:cNvCxnSpPr>
                <a:cxnSpLocks/>
              </p:cNvCxnSpPr>
              <p:nvPr/>
            </p:nvCxnSpPr>
            <p:spPr>
              <a:xfrm>
                <a:off x="147758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4" name="直線コネクタ 343">
                <a:extLst>
                  <a:ext uri="{FF2B5EF4-FFF2-40B4-BE49-F238E27FC236}">
                    <a16:creationId xmlns:a16="http://schemas.microsoft.com/office/drawing/2014/main" id="{545BC37D-23CD-3FF8-86EE-AF097C15C350}"/>
                  </a:ext>
                </a:extLst>
              </p:cNvPr>
              <p:cNvCxnSpPr>
                <a:cxnSpLocks/>
              </p:cNvCxnSpPr>
              <p:nvPr/>
            </p:nvCxnSpPr>
            <p:spPr>
              <a:xfrm>
                <a:off x="163211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5" name="直線コネクタ 344">
                <a:extLst>
                  <a:ext uri="{FF2B5EF4-FFF2-40B4-BE49-F238E27FC236}">
                    <a16:creationId xmlns:a16="http://schemas.microsoft.com/office/drawing/2014/main" id="{0821C1AC-9BF6-73A7-7D30-5FEB1F24179D}"/>
                  </a:ext>
                </a:extLst>
              </p:cNvPr>
              <p:cNvCxnSpPr>
                <a:cxnSpLocks/>
              </p:cNvCxnSpPr>
              <p:nvPr/>
            </p:nvCxnSpPr>
            <p:spPr>
              <a:xfrm>
                <a:off x="1815610" y="5359396"/>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6" name="直線コネクタ 345">
                <a:extLst>
                  <a:ext uri="{FF2B5EF4-FFF2-40B4-BE49-F238E27FC236}">
                    <a16:creationId xmlns:a16="http://schemas.microsoft.com/office/drawing/2014/main" id="{FEA7070B-72CE-B900-8BE8-403F486E202E}"/>
                  </a:ext>
                </a:extLst>
              </p:cNvPr>
              <p:cNvCxnSpPr>
                <a:cxnSpLocks/>
              </p:cNvCxnSpPr>
              <p:nvPr/>
            </p:nvCxnSpPr>
            <p:spPr>
              <a:xfrm>
                <a:off x="1999105" y="5359396"/>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7" name="直線コネクタ 346">
                <a:extLst>
                  <a:ext uri="{FF2B5EF4-FFF2-40B4-BE49-F238E27FC236}">
                    <a16:creationId xmlns:a16="http://schemas.microsoft.com/office/drawing/2014/main" id="{0FFECADD-96FC-C76D-0E21-ABC1509C0B7D}"/>
                  </a:ext>
                </a:extLst>
              </p:cNvPr>
              <p:cNvCxnSpPr>
                <a:cxnSpLocks/>
              </p:cNvCxnSpPr>
              <p:nvPr/>
            </p:nvCxnSpPr>
            <p:spPr>
              <a:xfrm>
                <a:off x="2151555" y="535940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 name="直線コネクタ 347">
                <a:extLst>
                  <a:ext uri="{FF2B5EF4-FFF2-40B4-BE49-F238E27FC236}">
                    <a16:creationId xmlns:a16="http://schemas.microsoft.com/office/drawing/2014/main" id="{DDC324E2-D9F2-9BBD-8392-25B901B9F0A4}"/>
                  </a:ext>
                </a:extLst>
              </p:cNvPr>
              <p:cNvCxnSpPr>
                <a:cxnSpLocks/>
              </p:cNvCxnSpPr>
              <p:nvPr/>
            </p:nvCxnSpPr>
            <p:spPr>
              <a:xfrm>
                <a:off x="2335050"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9" name="直線コネクタ 348">
                <a:extLst>
                  <a:ext uri="{FF2B5EF4-FFF2-40B4-BE49-F238E27FC236}">
                    <a16:creationId xmlns:a16="http://schemas.microsoft.com/office/drawing/2014/main" id="{7267196B-E444-21B6-073C-D05727857205}"/>
                  </a:ext>
                </a:extLst>
              </p:cNvPr>
              <p:cNvCxnSpPr>
                <a:cxnSpLocks/>
              </p:cNvCxnSpPr>
              <p:nvPr/>
            </p:nvCxnSpPr>
            <p:spPr>
              <a:xfrm>
                <a:off x="251854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0" name="直線コネクタ 349">
                <a:extLst>
                  <a:ext uri="{FF2B5EF4-FFF2-40B4-BE49-F238E27FC236}">
                    <a16:creationId xmlns:a16="http://schemas.microsoft.com/office/drawing/2014/main" id="{383183AA-1F00-6E1C-3144-CF4208D9DD0C}"/>
                  </a:ext>
                </a:extLst>
              </p:cNvPr>
              <p:cNvCxnSpPr>
                <a:cxnSpLocks/>
              </p:cNvCxnSpPr>
              <p:nvPr/>
            </p:nvCxnSpPr>
            <p:spPr>
              <a:xfrm>
                <a:off x="267307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1" name="直線コネクタ 350">
                <a:extLst>
                  <a:ext uri="{FF2B5EF4-FFF2-40B4-BE49-F238E27FC236}">
                    <a16:creationId xmlns:a16="http://schemas.microsoft.com/office/drawing/2014/main" id="{86437FE3-E652-4917-44B6-06FEBDEDB799}"/>
                  </a:ext>
                </a:extLst>
              </p:cNvPr>
              <p:cNvCxnSpPr>
                <a:cxnSpLocks/>
              </p:cNvCxnSpPr>
              <p:nvPr/>
            </p:nvCxnSpPr>
            <p:spPr>
              <a:xfrm>
                <a:off x="2856570" y="5359396"/>
                <a:ext cx="864530" cy="767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2" name="直線コネクタ 351">
                <a:extLst>
                  <a:ext uri="{FF2B5EF4-FFF2-40B4-BE49-F238E27FC236}">
                    <a16:creationId xmlns:a16="http://schemas.microsoft.com/office/drawing/2014/main" id="{2C8AC69F-183A-6E0F-AD05-13AA52CC2AB9}"/>
                  </a:ext>
                </a:extLst>
              </p:cNvPr>
              <p:cNvCxnSpPr>
                <a:cxnSpLocks/>
              </p:cNvCxnSpPr>
              <p:nvPr/>
            </p:nvCxnSpPr>
            <p:spPr>
              <a:xfrm>
                <a:off x="3040065" y="5359396"/>
                <a:ext cx="681035" cy="598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3" name="直線コネクタ 352">
                <a:extLst>
                  <a:ext uri="{FF2B5EF4-FFF2-40B4-BE49-F238E27FC236}">
                    <a16:creationId xmlns:a16="http://schemas.microsoft.com/office/drawing/2014/main" id="{6141A506-7FB4-3BD0-9C7E-46CB02B3B2E7}"/>
                  </a:ext>
                </a:extLst>
              </p:cNvPr>
              <p:cNvCxnSpPr>
                <a:cxnSpLocks/>
              </p:cNvCxnSpPr>
              <p:nvPr/>
            </p:nvCxnSpPr>
            <p:spPr>
              <a:xfrm>
                <a:off x="3231687" y="5365008"/>
                <a:ext cx="502113" cy="450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4" name="直線コネクタ 353">
                <a:extLst>
                  <a:ext uri="{FF2B5EF4-FFF2-40B4-BE49-F238E27FC236}">
                    <a16:creationId xmlns:a16="http://schemas.microsoft.com/office/drawing/2014/main" id="{7CE50117-19F1-A517-8A26-432EE3160A81}"/>
                  </a:ext>
                </a:extLst>
              </p:cNvPr>
              <p:cNvCxnSpPr>
                <a:cxnSpLocks/>
              </p:cNvCxnSpPr>
              <p:nvPr/>
            </p:nvCxnSpPr>
            <p:spPr>
              <a:xfrm>
                <a:off x="3405804" y="5375801"/>
                <a:ext cx="327281" cy="292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5" name="直線コネクタ 354">
                <a:extLst>
                  <a:ext uri="{FF2B5EF4-FFF2-40B4-BE49-F238E27FC236}">
                    <a16:creationId xmlns:a16="http://schemas.microsoft.com/office/drawing/2014/main" id="{55D2A99A-7705-0D00-58B8-7F1FB58F1587}"/>
                  </a:ext>
                </a:extLst>
              </p:cNvPr>
              <p:cNvCxnSpPr>
                <a:cxnSpLocks/>
              </p:cNvCxnSpPr>
              <p:nvPr/>
            </p:nvCxnSpPr>
            <p:spPr>
              <a:xfrm>
                <a:off x="3530540" y="5344672"/>
                <a:ext cx="183495" cy="173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6" name="直線コネクタ 355">
                <a:extLst>
                  <a:ext uri="{FF2B5EF4-FFF2-40B4-BE49-F238E27FC236}">
                    <a16:creationId xmlns:a16="http://schemas.microsoft.com/office/drawing/2014/main" id="{4B56A440-5376-4C02-8DD3-8EF3D6F6C37B}"/>
                  </a:ext>
                </a:extLst>
              </p:cNvPr>
              <p:cNvCxnSpPr>
                <a:cxnSpLocks/>
              </p:cNvCxnSpPr>
              <p:nvPr/>
            </p:nvCxnSpPr>
            <p:spPr>
              <a:xfrm>
                <a:off x="971568" y="538912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7" name="直線コネクタ 356">
                <a:extLst>
                  <a:ext uri="{FF2B5EF4-FFF2-40B4-BE49-F238E27FC236}">
                    <a16:creationId xmlns:a16="http://schemas.microsoft.com/office/drawing/2014/main" id="{2694C77B-4FD5-D254-2DDC-8984423BAA77}"/>
                  </a:ext>
                </a:extLst>
              </p:cNvPr>
              <p:cNvCxnSpPr>
                <a:cxnSpLocks/>
              </p:cNvCxnSpPr>
              <p:nvPr/>
            </p:nvCxnSpPr>
            <p:spPr>
              <a:xfrm>
                <a:off x="906293" y="5533041"/>
                <a:ext cx="844303" cy="725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8" name="直線コネクタ 357">
                <a:extLst>
                  <a:ext uri="{FF2B5EF4-FFF2-40B4-BE49-F238E27FC236}">
                    <a16:creationId xmlns:a16="http://schemas.microsoft.com/office/drawing/2014/main" id="{1D3A9FE8-74B8-3985-7E1C-45CE690DF0C5}"/>
                  </a:ext>
                </a:extLst>
              </p:cNvPr>
              <p:cNvCxnSpPr>
                <a:cxnSpLocks/>
              </p:cNvCxnSpPr>
              <p:nvPr/>
            </p:nvCxnSpPr>
            <p:spPr>
              <a:xfrm>
                <a:off x="917449" y="5728420"/>
                <a:ext cx="584583" cy="504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9" name="直線コネクタ 358">
                <a:extLst>
                  <a:ext uri="{FF2B5EF4-FFF2-40B4-BE49-F238E27FC236}">
                    <a16:creationId xmlns:a16="http://schemas.microsoft.com/office/drawing/2014/main" id="{CA37224B-D0D6-0FB1-4EAC-9F5C32C17667}"/>
                  </a:ext>
                </a:extLst>
              </p:cNvPr>
              <p:cNvCxnSpPr>
                <a:cxnSpLocks/>
              </p:cNvCxnSpPr>
              <p:nvPr/>
            </p:nvCxnSpPr>
            <p:spPr>
              <a:xfrm>
                <a:off x="929180" y="5907219"/>
                <a:ext cx="366990" cy="326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0" name="直線コネクタ 359">
                <a:extLst>
                  <a:ext uri="{FF2B5EF4-FFF2-40B4-BE49-F238E27FC236}">
                    <a16:creationId xmlns:a16="http://schemas.microsoft.com/office/drawing/2014/main" id="{0838DDE7-BE70-53C8-7809-25FB31ADE34A}"/>
                  </a:ext>
                </a:extLst>
              </p:cNvPr>
              <p:cNvCxnSpPr>
                <a:cxnSpLocks/>
              </p:cNvCxnSpPr>
              <p:nvPr/>
            </p:nvCxnSpPr>
            <p:spPr>
              <a:xfrm>
                <a:off x="929945" y="6068412"/>
                <a:ext cx="183495" cy="173478"/>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3" name="グループ化 102">
            <a:extLst>
              <a:ext uri="{FF2B5EF4-FFF2-40B4-BE49-F238E27FC236}">
                <a16:creationId xmlns:a16="http://schemas.microsoft.com/office/drawing/2014/main" id="{1AA0F72A-49CF-0ED2-D58D-802C7F92E89D}"/>
              </a:ext>
            </a:extLst>
          </p:cNvPr>
          <p:cNvGrpSpPr/>
          <p:nvPr/>
        </p:nvGrpSpPr>
        <p:grpSpPr>
          <a:xfrm>
            <a:off x="5799617" y="1490816"/>
            <a:ext cx="2906940" cy="916050"/>
            <a:chOff x="4834108" y="4508658"/>
            <a:chExt cx="2906940" cy="916050"/>
          </a:xfrm>
        </p:grpSpPr>
        <p:sp>
          <p:nvSpPr>
            <p:cNvPr id="104" name="正方形/長方形 103">
              <a:extLst>
                <a:ext uri="{FF2B5EF4-FFF2-40B4-BE49-F238E27FC236}">
                  <a16:creationId xmlns:a16="http://schemas.microsoft.com/office/drawing/2014/main" id="{97C258A6-F97D-C602-D8CC-F9085B402927}"/>
                </a:ext>
              </a:extLst>
            </p:cNvPr>
            <p:cNvSpPr/>
            <p:nvPr/>
          </p:nvSpPr>
          <p:spPr>
            <a:xfrm rot="16200000">
              <a:off x="532272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a:extLst>
                <a:ext uri="{FF2B5EF4-FFF2-40B4-BE49-F238E27FC236}">
                  <a16:creationId xmlns:a16="http://schemas.microsoft.com/office/drawing/2014/main" id="{D6CC65D6-AE0A-562B-431A-3A03CDEB92D6}"/>
                </a:ext>
              </a:extLst>
            </p:cNvPr>
            <p:cNvSpPr/>
            <p:nvPr/>
          </p:nvSpPr>
          <p:spPr>
            <a:xfrm rot="16200000">
              <a:off x="497504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a:extLst>
                <a:ext uri="{FF2B5EF4-FFF2-40B4-BE49-F238E27FC236}">
                  <a16:creationId xmlns:a16="http://schemas.microsoft.com/office/drawing/2014/main" id="{2FD2236C-F23E-B152-F28B-BDA1BDA6D4DA}"/>
                </a:ext>
              </a:extLst>
            </p:cNvPr>
            <p:cNvSpPr/>
            <p:nvPr/>
          </p:nvSpPr>
          <p:spPr>
            <a:xfrm rot="16200000">
              <a:off x="567040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140905A6-DCC2-6F4B-18D7-8793E0C96F57}"/>
                </a:ext>
              </a:extLst>
            </p:cNvPr>
            <p:cNvSpPr/>
            <p:nvPr/>
          </p:nvSpPr>
          <p:spPr>
            <a:xfrm rot="16200000">
              <a:off x="462736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a:extLst>
                <a:ext uri="{FF2B5EF4-FFF2-40B4-BE49-F238E27FC236}">
                  <a16:creationId xmlns:a16="http://schemas.microsoft.com/office/drawing/2014/main" id="{5C9B2E0F-2DF3-162B-4628-DD80D4F2B4A0}"/>
                </a:ext>
              </a:extLst>
            </p:cNvPr>
            <p:cNvSpPr/>
            <p:nvPr/>
          </p:nvSpPr>
          <p:spPr>
            <a:xfrm rot="16200000">
              <a:off x="601808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A03FA2ED-D05B-CD80-72CC-C27642407B41}"/>
                </a:ext>
              </a:extLst>
            </p:cNvPr>
            <p:cNvSpPr/>
            <p:nvPr/>
          </p:nvSpPr>
          <p:spPr>
            <a:xfrm rot="16200000">
              <a:off x="636576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24604D37-3024-C188-92F1-651219C4B3A6}"/>
                </a:ext>
              </a:extLst>
            </p:cNvPr>
            <p:cNvSpPr/>
            <p:nvPr/>
          </p:nvSpPr>
          <p:spPr>
            <a:xfrm rot="16200000">
              <a:off x="671344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2253A60D-2D2A-5D05-3FD6-A9E3586FA56D}"/>
                </a:ext>
              </a:extLst>
            </p:cNvPr>
            <p:cNvSpPr/>
            <p:nvPr/>
          </p:nvSpPr>
          <p:spPr>
            <a:xfrm rot="16200000">
              <a:off x="7061124"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2" name="グループ化 111">
              <a:extLst>
                <a:ext uri="{FF2B5EF4-FFF2-40B4-BE49-F238E27FC236}">
                  <a16:creationId xmlns:a16="http://schemas.microsoft.com/office/drawing/2014/main" id="{F25AF0E5-8611-6705-712C-CC9E213F7E3A}"/>
                </a:ext>
              </a:extLst>
            </p:cNvPr>
            <p:cNvGrpSpPr/>
            <p:nvPr/>
          </p:nvGrpSpPr>
          <p:grpSpPr>
            <a:xfrm>
              <a:off x="4834108" y="4594069"/>
              <a:ext cx="2906940" cy="727817"/>
              <a:chOff x="4168140" y="4523621"/>
              <a:chExt cx="2305095" cy="943954"/>
            </a:xfrm>
          </p:grpSpPr>
          <p:sp>
            <p:nvSpPr>
              <p:cNvPr id="113" name="正方形/長方形 112">
                <a:extLst>
                  <a:ext uri="{FF2B5EF4-FFF2-40B4-BE49-F238E27FC236}">
                    <a16:creationId xmlns:a16="http://schemas.microsoft.com/office/drawing/2014/main" id="{7F4151E9-6C54-0EBF-F244-2646B5E5D1E4}"/>
                  </a:ext>
                </a:extLst>
              </p:cNvPr>
              <p:cNvSpPr/>
              <p:nvPr/>
            </p:nvSpPr>
            <p:spPr>
              <a:xfrm>
                <a:off x="4168140" y="4523621"/>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a:extLst>
                  <a:ext uri="{FF2B5EF4-FFF2-40B4-BE49-F238E27FC236}">
                    <a16:creationId xmlns:a16="http://schemas.microsoft.com/office/drawing/2014/main" id="{33E51832-D871-4FE9-6896-0F5EEFF91533}"/>
                  </a:ext>
                </a:extLst>
              </p:cNvPr>
              <p:cNvSpPr/>
              <p:nvPr/>
            </p:nvSpPr>
            <p:spPr>
              <a:xfrm>
                <a:off x="4168140" y="4870968"/>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A0D5F74-A3AD-9C15-6641-0AE27F387EC9}"/>
                  </a:ext>
                </a:extLst>
              </p:cNvPr>
              <p:cNvSpPr/>
              <p:nvPr/>
            </p:nvSpPr>
            <p:spPr>
              <a:xfrm>
                <a:off x="4168140" y="5218316"/>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スライド番号プレースホルダー 1">
            <a:extLst>
              <a:ext uri="{FF2B5EF4-FFF2-40B4-BE49-F238E27FC236}">
                <a16:creationId xmlns:a16="http://schemas.microsoft.com/office/drawing/2014/main" id="{F70DFFCB-A51C-45EF-AED9-3AE69D76F284}"/>
              </a:ext>
            </a:extLst>
          </p:cNvPr>
          <p:cNvSpPr>
            <a:spLocks noGrp="1"/>
          </p:cNvSpPr>
          <p:nvPr>
            <p:ph type="sldNum" sz="quarter" idx="10"/>
          </p:nvPr>
        </p:nvSpPr>
        <p:spPr/>
        <p:txBody>
          <a:bodyPr/>
          <a:lstStyle/>
          <a:p>
            <a:pPr>
              <a:defRPr/>
            </a:pPr>
            <a:fld id="{D2B86CB9-CF0D-4CA3-9667-D9424307B76E}" type="slidenum">
              <a:rPr lang="ja-JP" altLang="en-US" smtClean="0"/>
              <a:pPr>
                <a:defRPr/>
              </a:pPr>
              <a:t>17</a:t>
            </a:fld>
            <a:endParaRPr lang="ja-JP" altLang="en-US"/>
          </a:p>
        </p:txBody>
      </p:sp>
      <p:grpSp>
        <p:nvGrpSpPr>
          <p:cNvPr id="144" name="グループ化 143">
            <a:extLst>
              <a:ext uri="{FF2B5EF4-FFF2-40B4-BE49-F238E27FC236}">
                <a16:creationId xmlns:a16="http://schemas.microsoft.com/office/drawing/2014/main" id="{C9E3051B-162B-73FA-950A-2A9324C636C3}"/>
              </a:ext>
            </a:extLst>
          </p:cNvPr>
          <p:cNvGrpSpPr/>
          <p:nvPr/>
        </p:nvGrpSpPr>
        <p:grpSpPr>
          <a:xfrm>
            <a:off x="5936125" y="1200681"/>
            <a:ext cx="804894" cy="1176306"/>
            <a:chOff x="4615325" y="1647646"/>
            <a:chExt cx="804894" cy="1176306"/>
          </a:xfrm>
        </p:grpSpPr>
        <p:sp>
          <p:nvSpPr>
            <p:cNvPr id="116" name="楕円 115">
              <a:extLst>
                <a:ext uri="{FF2B5EF4-FFF2-40B4-BE49-F238E27FC236}">
                  <a16:creationId xmlns:a16="http://schemas.microsoft.com/office/drawing/2014/main" id="{9862F831-7500-480A-466F-E975F0D3FB4E}"/>
                </a:ext>
              </a:extLst>
            </p:cNvPr>
            <p:cNvSpPr>
              <a:spLocks noChangeAspect="1"/>
            </p:cNvSpPr>
            <p:nvPr/>
          </p:nvSpPr>
          <p:spPr>
            <a:xfrm>
              <a:off x="4891772" y="1647646"/>
              <a:ext cx="252000" cy="252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7" name="直線コネクタ 116">
              <a:extLst>
                <a:ext uri="{FF2B5EF4-FFF2-40B4-BE49-F238E27FC236}">
                  <a16:creationId xmlns:a16="http://schemas.microsoft.com/office/drawing/2014/main" id="{8FB4184F-2026-07AF-42E8-DEA9C8EC3B6C}"/>
                </a:ext>
              </a:extLst>
            </p:cNvPr>
            <p:cNvCxnSpPr>
              <a:cxnSpLocks/>
            </p:cNvCxnSpPr>
            <p:nvPr/>
          </p:nvCxnSpPr>
          <p:spPr>
            <a:xfrm flipV="1">
              <a:off x="5102819" y="1741611"/>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AF783F31-8A54-E4F0-923E-ECB069D4ED84}"/>
                </a:ext>
              </a:extLst>
            </p:cNvPr>
            <p:cNvCxnSpPr>
              <a:cxnSpLocks/>
            </p:cNvCxnSpPr>
            <p:nvPr/>
          </p:nvCxnSpPr>
          <p:spPr>
            <a:xfrm flipV="1">
              <a:off x="4914145" y="2031952"/>
              <a:ext cx="0"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72421256-C839-3EB8-4C70-1A2A09E9D653}"/>
                </a:ext>
              </a:extLst>
            </p:cNvPr>
            <p:cNvCxnSpPr>
              <a:cxnSpLocks/>
            </p:cNvCxnSpPr>
            <p:nvPr/>
          </p:nvCxnSpPr>
          <p:spPr>
            <a:xfrm flipH="1" flipV="1">
              <a:off x="5130145" y="2031952"/>
              <a:ext cx="5737"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20" name="正方形/長方形 119">
              <a:extLst>
                <a:ext uri="{FF2B5EF4-FFF2-40B4-BE49-F238E27FC236}">
                  <a16:creationId xmlns:a16="http://schemas.microsoft.com/office/drawing/2014/main" id="{E31DE8AE-581E-CCEA-65D5-23AEA7479CBF}"/>
                </a:ext>
              </a:extLst>
            </p:cNvPr>
            <p:cNvSpPr/>
            <p:nvPr/>
          </p:nvSpPr>
          <p:spPr>
            <a:xfrm>
              <a:off x="4867687" y="1925600"/>
              <a:ext cx="300170" cy="4891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1" name="直線コネクタ 120">
              <a:extLst>
                <a:ext uri="{FF2B5EF4-FFF2-40B4-BE49-F238E27FC236}">
                  <a16:creationId xmlns:a16="http://schemas.microsoft.com/office/drawing/2014/main" id="{0347209B-8422-0627-653D-7E97D66458B0}"/>
                </a:ext>
              </a:extLst>
            </p:cNvPr>
            <p:cNvCxnSpPr>
              <a:cxnSpLocks/>
            </p:cNvCxnSpPr>
            <p:nvPr/>
          </p:nvCxnSpPr>
          <p:spPr>
            <a:xfrm flipH="1" flipV="1">
              <a:off x="4615325" y="1743108"/>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49" name="グループ化 148">
            <a:extLst>
              <a:ext uri="{FF2B5EF4-FFF2-40B4-BE49-F238E27FC236}">
                <a16:creationId xmlns:a16="http://schemas.microsoft.com/office/drawing/2014/main" id="{6CB60192-E17A-4C80-2228-C71310D4735C}"/>
              </a:ext>
            </a:extLst>
          </p:cNvPr>
          <p:cNvGrpSpPr/>
          <p:nvPr/>
        </p:nvGrpSpPr>
        <p:grpSpPr>
          <a:xfrm>
            <a:off x="6914802" y="1178078"/>
            <a:ext cx="781534" cy="948197"/>
            <a:chOff x="5594002" y="1586943"/>
            <a:chExt cx="781534" cy="948197"/>
          </a:xfrm>
        </p:grpSpPr>
        <p:sp>
          <p:nvSpPr>
            <p:cNvPr id="122" name="楕円 121">
              <a:extLst>
                <a:ext uri="{FF2B5EF4-FFF2-40B4-BE49-F238E27FC236}">
                  <a16:creationId xmlns:a16="http://schemas.microsoft.com/office/drawing/2014/main" id="{73F0FED8-F897-25DB-94C1-2832560BA4FE}"/>
                </a:ext>
              </a:extLst>
            </p:cNvPr>
            <p:cNvSpPr>
              <a:spLocks/>
            </p:cNvSpPr>
            <p:nvPr/>
          </p:nvSpPr>
          <p:spPr>
            <a:xfrm>
              <a:off x="5871692" y="1586943"/>
              <a:ext cx="216000" cy="216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3" name="直線コネクタ 122">
              <a:extLst>
                <a:ext uri="{FF2B5EF4-FFF2-40B4-BE49-F238E27FC236}">
                  <a16:creationId xmlns:a16="http://schemas.microsoft.com/office/drawing/2014/main" id="{D7437E42-F6CC-0F4B-E471-FF16FD8D3AF3}"/>
                </a:ext>
              </a:extLst>
            </p:cNvPr>
            <p:cNvCxnSpPr>
              <a:cxnSpLocks/>
            </p:cNvCxnSpPr>
            <p:nvPr/>
          </p:nvCxnSpPr>
          <p:spPr>
            <a:xfrm flipV="1">
              <a:off x="5900170" y="1906986"/>
              <a:ext cx="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05D77905-FDE6-B5A0-3B7D-80FD9737B9D2}"/>
                </a:ext>
              </a:extLst>
            </p:cNvPr>
            <p:cNvCxnSpPr>
              <a:cxnSpLocks/>
            </p:cNvCxnSpPr>
            <p:nvPr/>
          </p:nvCxnSpPr>
          <p:spPr>
            <a:xfrm flipH="1" flipV="1">
              <a:off x="6067271" y="1906986"/>
              <a:ext cx="486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25" name="正方形/長方形 124">
              <a:extLst>
                <a:ext uri="{FF2B5EF4-FFF2-40B4-BE49-F238E27FC236}">
                  <a16:creationId xmlns:a16="http://schemas.microsoft.com/office/drawing/2014/main" id="{6AF05824-28A7-C862-63C0-BBB39E5E635C}"/>
                </a:ext>
              </a:extLst>
            </p:cNvPr>
            <p:cNvSpPr/>
            <p:nvPr/>
          </p:nvSpPr>
          <p:spPr>
            <a:xfrm>
              <a:off x="5858433" y="1822636"/>
              <a:ext cx="254277" cy="443197"/>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図形 131">
              <a:extLst>
                <a:ext uri="{FF2B5EF4-FFF2-40B4-BE49-F238E27FC236}">
                  <a16:creationId xmlns:a16="http://schemas.microsoft.com/office/drawing/2014/main" id="{D35EBCDA-231E-0679-2DFF-0440E36D5F15}"/>
                </a:ext>
              </a:extLst>
            </p:cNvPr>
            <p:cNvSpPr/>
            <p:nvPr/>
          </p:nvSpPr>
          <p:spPr>
            <a:xfrm flipV="1">
              <a:off x="6107980"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図形 132">
              <a:extLst>
                <a:ext uri="{FF2B5EF4-FFF2-40B4-BE49-F238E27FC236}">
                  <a16:creationId xmlns:a16="http://schemas.microsoft.com/office/drawing/2014/main" id="{BC318839-D919-81D9-A02E-596A34353380}"/>
                </a:ext>
              </a:extLst>
            </p:cNvPr>
            <p:cNvSpPr/>
            <p:nvPr/>
          </p:nvSpPr>
          <p:spPr>
            <a:xfrm flipH="1" flipV="1">
              <a:off x="5594002"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0" name="グループ化 149">
            <a:extLst>
              <a:ext uri="{FF2B5EF4-FFF2-40B4-BE49-F238E27FC236}">
                <a16:creationId xmlns:a16="http://schemas.microsoft.com/office/drawing/2014/main" id="{CBEC3E18-466C-1A2F-BFE9-2419028C0F3C}"/>
              </a:ext>
            </a:extLst>
          </p:cNvPr>
          <p:cNvGrpSpPr/>
          <p:nvPr/>
        </p:nvGrpSpPr>
        <p:grpSpPr>
          <a:xfrm>
            <a:off x="1003468" y="1515445"/>
            <a:ext cx="2906940" cy="916050"/>
            <a:chOff x="4834108" y="4508658"/>
            <a:chExt cx="2906940" cy="916050"/>
          </a:xfrm>
        </p:grpSpPr>
        <p:sp>
          <p:nvSpPr>
            <p:cNvPr id="151" name="正方形/長方形 150">
              <a:extLst>
                <a:ext uri="{FF2B5EF4-FFF2-40B4-BE49-F238E27FC236}">
                  <a16:creationId xmlns:a16="http://schemas.microsoft.com/office/drawing/2014/main" id="{7A618AC9-2D44-BF2B-4A35-0CDEE56153C3}"/>
                </a:ext>
              </a:extLst>
            </p:cNvPr>
            <p:cNvSpPr/>
            <p:nvPr/>
          </p:nvSpPr>
          <p:spPr>
            <a:xfrm rot="16200000">
              <a:off x="532272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a:extLst>
                <a:ext uri="{FF2B5EF4-FFF2-40B4-BE49-F238E27FC236}">
                  <a16:creationId xmlns:a16="http://schemas.microsoft.com/office/drawing/2014/main" id="{2871F5E2-5D67-5144-F4E2-B0E4A2D7BCC3}"/>
                </a:ext>
              </a:extLst>
            </p:cNvPr>
            <p:cNvSpPr/>
            <p:nvPr/>
          </p:nvSpPr>
          <p:spPr>
            <a:xfrm rot="16200000">
              <a:off x="497504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a:extLst>
                <a:ext uri="{FF2B5EF4-FFF2-40B4-BE49-F238E27FC236}">
                  <a16:creationId xmlns:a16="http://schemas.microsoft.com/office/drawing/2014/main" id="{5CA95EF9-CDBE-B976-1926-D2154CFC8BEF}"/>
                </a:ext>
              </a:extLst>
            </p:cNvPr>
            <p:cNvSpPr/>
            <p:nvPr/>
          </p:nvSpPr>
          <p:spPr>
            <a:xfrm rot="16200000">
              <a:off x="567040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a:extLst>
                <a:ext uri="{FF2B5EF4-FFF2-40B4-BE49-F238E27FC236}">
                  <a16:creationId xmlns:a16="http://schemas.microsoft.com/office/drawing/2014/main" id="{DB9ED1B5-1D73-E31D-31D5-6D4BBAC4885A}"/>
                </a:ext>
              </a:extLst>
            </p:cNvPr>
            <p:cNvSpPr/>
            <p:nvPr/>
          </p:nvSpPr>
          <p:spPr>
            <a:xfrm rot="16200000">
              <a:off x="462736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正方形/長方形 154">
              <a:extLst>
                <a:ext uri="{FF2B5EF4-FFF2-40B4-BE49-F238E27FC236}">
                  <a16:creationId xmlns:a16="http://schemas.microsoft.com/office/drawing/2014/main" id="{304289BE-886B-27B2-B16F-E85431C4CA40}"/>
                </a:ext>
              </a:extLst>
            </p:cNvPr>
            <p:cNvSpPr/>
            <p:nvPr/>
          </p:nvSpPr>
          <p:spPr>
            <a:xfrm rot="16200000">
              <a:off x="601808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正方形/長方形 155">
              <a:extLst>
                <a:ext uri="{FF2B5EF4-FFF2-40B4-BE49-F238E27FC236}">
                  <a16:creationId xmlns:a16="http://schemas.microsoft.com/office/drawing/2014/main" id="{504E08CE-8CAB-4016-D2A6-7554ACADA1F5}"/>
                </a:ext>
              </a:extLst>
            </p:cNvPr>
            <p:cNvSpPr/>
            <p:nvPr/>
          </p:nvSpPr>
          <p:spPr>
            <a:xfrm rot="16200000">
              <a:off x="636576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a:extLst>
                <a:ext uri="{FF2B5EF4-FFF2-40B4-BE49-F238E27FC236}">
                  <a16:creationId xmlns:a16="http://schemas.microsoft.com/office/drawing/2014/main" id="{8E1EAE41-CD23-BEEB-E026-579F16F2DC8D}"/>
                </a:ext>
              </a:extLst>
            </p:cNvPr>
            <p:cNvSpPr/>
            <p:nvPr/>
          </p:nvSpPr>
          <p:spPr>
            <a:xfrm rot="16200000">
              <a:off x="671344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a:extLst>
                <a:ext uri="{FF2B5EF4-FFF2-40B4-BE49-F238E27FC236}">
                  <a16:creationId xmlns:a16="http://schemas.microsoft.com/office/drawing/2014/main" id="{AD6D0013-633D-42DE-14BA-FC6D8C2032DC}"/>
                </a:ext>
              </a:extLst>
            </p:cNvPr>
            <p:cNvSpPr/>
            <p:nvPr/>
          </p:nvSpPr>
          <p:spPr>
            <a:xfrm rot="16200000">
              <a:off x="7061124"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9" name="グループ化 158">
              <a:extLst>
                <a:ext uri="{FF2B5EF4-FFF2-40B4-BE49-F238E27FC236}">
                  <a16:creationId xmlns:a16="http://schemas.microsoft.com/office/drawing/2014/main" id="{840A33F6-3CA2-5685-E261-2CB03DCA7EB5}"/>
                </a:ext>
              </a:extLst>
            </p:cNvPr>
            <p:cNvGrpSpPr/>
            <p:nvPr/>
          </p:nvGrpSpPr>
          <p:grpSpPr>
            <a:xfrm>
              <a:off x="4834108" y="4594069"/>
              <a:ext cx="2906940" cy="727817"/>
              <a:chOff x="4168140" y="4523621"/>
              <a:chExt cx="2305095" cy="943954"/>
            </a:xfrm>
          </p:grpSpPr>
          <p:sp>
            <p:nvSpPr>
              <p:cNvPr id="160" name="正方形/長方形 159">
                <a:extLst>
                  <a:ext uri="{FF2B5EF4-FFF2-40B4-BE49-F238E27FC236}">
                    <a16:creationId xmlns:a16="http://schemas.microsoft.com/office/drawing/2014/main" id="{A7277C37-3ACF-E149-6E9D-8263DAAEA4D7}"/>
                  </a:ext>
                </a:extLst>
              </p:cNvPr>
              <p:cNvSpPr/>
              <p:nvPr/>
            </p:nvSpPr>
            <p:spPr>
              <a:xfrm>
                <a:off x="4168140" y="4523621"/>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a:extLst>
                  <a:ext uri="{FF2B5EF4-FFF2-40B4-BE49-F238E27FC236}">
                    <a16:creationId xmlns:a16="http://schemas.microsoft.com/office/drawing/2014/main" id="{2D8185CD-A2EC-7E2B-859B-39339BEBC4F5}"/>
                  </a:ext>
                </a:extLst>
              </p:cNvPr>
              <p:cNvSpPr/>
              <p:nvPr/>
            </p:nvSpPr>
            <p:spPr>
              <a:xfrm>
                <a:off x="4168140" y="4870968"/>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a:extLst>
                  <a:ext uri="{FF2B5EF4-FFF2-40B4-BE49-F238E27FC236}">
                    <a16:creationId xmlns:a16="http://schemas.microsoft.com/office/drawing/2014/main" id="{0B0079B3-78B4-733D-7A0E-44C429CDEED2}"/>
                  </a:ext>
                </a:extLst>
              </p:cNvPr>
              <p:cNvSpPr/>
              <p:nvPr/>
            </p:nvSpPr>
            <p:spPr>
              <a:xfrm>
                <a:off x="4168140" y="5218316"/>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67" name="グループ化 166">
            <a:extLst>
              <a:ext uri="{FF2B5EF4-FFF2-40B4-BE49-F238E27FC236}">
                <a16:creationId xmlns:a16="http://schemas.microsoft.com/office/drawing/2014/main" id="{D69DA3B9-97C7-B774-3A74-E524C3BC6FC6}"/>
              </a:ext>
            </a:extLst>
          </p:cNvPr>
          <p:cNvGrpSpPr/>
          <p:nvPr/>
        </p:nvGrpSpPr>
        <p:grpSpPr>
          <a:xfrm>
            <a:off x="1139976" y="958610"/>
            <a:ext cx="804894" cy="1176306"/>
            <a:chOff x="4615325" y="1647646"/>
            <a:chExt cx="804894" cy="1176306"/>
          </a:xfrm>
        </p:grpSpPr>
        <p:sp>
          <p:nvSpPr>
            <p:cNvPr id="168" name="楕円 167">
              <a:extLst>
                <a:ext uri="{FF2B5EF4-FFF2-40B4-BE49-F238E27FC236}">
                  <a16:creationId xmlns:a16="http://schemas.microsoft.com/office/drawing/2014/main" id="{0ED80C65-749E-68CF-A6E4-AC242C7E204F}"/>
                </a:ext>
              </a:extLst>
            </p:cNvPr>
            <p:cNvSpPr>
              <a:spLocks noChangeAspect="1"/>
            </p:cNvSpPr>
            <p:nvPr/>
          </p:nvSpPr>
          <p:spPr>
            <a:xfrm>
              <a:off x="4891772" y="1647646"/>
              <a:ext cx="252000" cy="252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9" name="直線コネクタ 168">
              <a:extLst>
                <a:ext uri="{FF2B5EF4-FFF2-40B4-BE49-F238E27FC236}">
                  <a16:creationId xmlns:a16="http://schemas.microsoft.com/office/drawing/2014/main" id="{8073D88D-723E-E4DB-F6CF-94BFE4355D64}"/>
                </a:ext>
              </a:extLst>
            </p:cNvPr>
            <p:cNvCxnSpPr>
              <a:cxnSpLocks/>
            </p:cNvCxnSpPr>
            <p:nvPr/>
          </p:nvCxnSpPr>
          <p:spPr>
            <a:xfrm flipV="1">
              <a:off x="5102819" y="1741611"/>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9370ECDB-6B93-4974-2368-71AD9986E8E5}"/>
                </a:ext>
              </a:extLst>
            </p:cNvPr>
            <p:cNvCxnSpPr>
              <a:cxnSpLocks/>
            </p:cNvCxnSpPr>
            <p:nvPr/>
          </p:nvCxnSpPr>
          <p:spPr>
            <a:xfrm flipV="1">
              <a:off x="4914145" y="2031952"/>
              <a:ext cx="0"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C727EDBD-F492-4339-EC69-E40F168F31EF}"/>
                </a:ext>
              </a:extLst>
            </p:cNvPr>
            <p:cNvCxnSpPr>
              <a:cxnSpLocks/>
            </p:cNvCxnSpPr>
            <p:nvPr/>
          </p:nvCxnSpPr>
          <p:spPr>
            <a:xfrm flipH="1" flipV="1">
              <a:off x="5130145" y="2031952"/>
              <a:ext cx="5737"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72" name="正方形/長方形 171">
              <a:extLst>
                <a:ext uri="{FF2B5EF4-FFF2-40B4-BE49-F238E27FC236}">
                  <a16:creationId xmlns:a16="http://schemas.microsoft.com/office/drawing/2014/main" id="{91787A2C-0D5D-2A09-5736-987FD02DDF0A}"/>
                </a:ext>
              </a:extLst>
            </p:cNvPr>
            <p:cNvSpPr/>
            <p:nvPr/>
          </p:nvSpPr>
          <p:spPr>
            <a:xfrm>
              <a:off x="4867687" y="1925600"/>
              <a:ext cx="300170" cy="4891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3" name="直線コネクタ 172">
              <a:extLst>
                <a:ext uri="{FF2B5EF4-FFF2-40B4-BE49-F238E27FC236}">
                  <a16:creationId xmlns:a16="http://schemas.microsoft.com/office/drawing/2014/main" id="{943137D4-BDAB-54BD-3F11-11C5613D3B94}"/>
                </a:ext>
              </a:extLst>
            </p:cNvPr>
            <p:cNvCxnSpPr>
              <a:cxnSpLocks/>
            </p:cNvCxnSpPr>
            <p:nvPr/>
          </p:nvCxnSpPr>
          <p:spPr>
            <a:xfrm flipH="1" flipV="1">
              <a:off x="4615325" y="1743108"/>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81" name="グループ化 180">
            <a:extLst>
              <a:ext uri="{FF2B5EF4-FFF2-40B4-BE49-F238E27FC236}">
                <a16:creationId xmlns:a16="http://schemas.microsoft.com/office/drawing/2014/main" id="{CD6A87DE-8094-8685-DFBB-89A4A92F1FD1}"/>
              </a:ext>
            </a:extLst>
          </p:cNvPr>
          <p:cNvGrpSpPr/>
          <p:nvPr/>
        </p:nvGrpSpPr>
        <p:grpSpPr>
          <a:xfrm>
            <a:off x="2118653" y="1202707"/>
            <a:ext cx="781534" cy="948197"/>
            <a:chOff x="5594002" y="1586943"/>
            <a:chExt cx="781534" cy="948197"/>
          </a:xfrm>
        </p:grpSpPr>
        <p:sp>
          <p:nvSpPr>
            <p:cNvPr id="182" name="楕円 181">
              <a:extLst>
                <a:ext uri="{FF2B5EF4-FFF2-40B4-BE49-F238E27FC236}">
                  <a16:creationId xmlns:a16="http://schemas.microsoft.com/office/drawing/2014/main" id="{A40E2E61-3D20-A9AE-878B-63469859B65F}"/>
                </a:ext>
              </a:extLst>
            </p:cNvPr>
            <p:cNvSpPr>
              <a:spLocks/>
            </p:cNvSpPr>
            <p:nvPr/>
          </p:nvSpPr>
          <p:spPr>
            <a:xfrm>
              <a:off x="5871692" y="1586943"/>
              <a:ext cx="216000" cy="216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3" name="直線コネクタ 182">
              <a:extLst>
                <a:ext uri="{FF2B5EF4-FFF2-40B4-BE49-F238E27FC236}">
                  <a16:creationId xmlns:a16="http://schemas.microsoft.com/office/drawing/2014/main" id="{DD876688-63DF-3D00-017C-6B9283D36618}"/>
                </a:ext>
              </a:extLst>
            </p:cNvPr>
            <p:cNvCxnSpPr>
              <a:cxnSpLocks/>
            </p:cNvCxnSpPr>
            <p:nvPr/>
          </p:nvCxnSpPr>
          <p:spPr>
            <a:xfrm flipV="1">
              <a:off x="5900170" y="1906986"/>
              <a:ext cx="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20AAE053-F385-1B61-9D60-E24EEDE68913}"/>
                </a:ext>
              </a:extLst>
            </p:cNvPr>
            <p:cNvCxnSpPr>
              <a:cxnSpLocks/>
            </p:cNvCxnSpPr>
            <p:nvPr/>
          </p:nvCxnSpPr>
          <p:spPr>
            <a:xfrm flipH="1" flipV="1">
              <a:off x="6067271" y="1906986"/>
              <a:ext cx="486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85" name="正方形/長方形 184">
              <a:extLst>
                <a:ext uri="{FF2B5EF4-FFF2-40B4-BE49-F238E27FC236}">
                  <a16:creationId xmlns:a16="http://schemas.microsoft.com/office/drawing/2014/main" id="{2C9485A8-20D9-DA45-F30E-3C08DB93768E}"/>
                </a:ext>
              </a:extLst>
            </p:cNvPr>
            <p:cNvSpPr/>
            <p:nvPr/>
          </p:nvSpPr>
          <p:spPr>
            <a:xfrm>
              <a:off x="5858433" y="1822636"/>
              <a:ext cx="254277" cy="443197"/>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フリーフォーム: 図形 185">
              <a:extLst>
                <a:ext uri="{FF2B5EF4-FFF2-40B4-BE49-F238E27FC236}">
                  <a16:creationId xmlns:a16="http://schemas.microsoft.com/office/drawing/2014/main" id="{83E3AECB-494A-8D60-F564-229FF2B9CB7F}"/>
                </a:ext>
              </a:extLst>
            </p:cNvPr>
            <p:cNvSpPr/>
            <p:nvPr/>
          </p:nvSpPr>
          <p:spPr>
            <a:xfrm flipV="1">
              <a:off x="6107980"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フリーフォーム: 図形 186">
              <a:extLst>
                <a:ext uri="{FF2B5EF4-FFF2-40B4-BE49-F238E27FC236}">
                  <a16:creationId xmlns:a16="http://schemas.microsoft.com/office/drawing/2014/main" id="{202C3675-5801-EEA2-94DA-D73A4FC25CF8}"/>
                </a:ext>
              </a:extLst>
            </p:cNvPr>
            <p:cNvSpPr/>
            <p:nvPr/>
          </p:nvSpPr>
          <p:spPr>
            <a:xfrm flipH="1" flipV="1">
              <a:off x="5594002"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6" name="グループ化 195">
            <a:extLst>
              <a:ext uri="{FF2B5EF4-FFF2-40B4-BE49-F238E27FC236}">
                <a16:creationId xmlns:a16="http://schemas.microsoft.com/office/drawing/2014/main" id="{3748D091-5B86-5D28-D2E0-2A9A68BC98B8}"/>
              </a:ext>
            </a:extLst>
          </p:cNvPr>
          <p:cNvGrpSpPr/>
          <p:nvPr/>
        </p:nvGrpSpPr>
        <p:grpSpPr>
          <a:xfrm>
            <a:off x="3147095" y="1471872"/>
            <a:ext cx="541562" cy="679018"/>
            <a:chOff x="2867695" y="2111784"/>
            <a:chExt cx="541562" cy="679018"/>
          </a:xfrm>
        </p:grpSpPr>
        <p:sp>
          <p:nvSpPr>
            <p:cNvPr id="197" name="楕円 196">
              <a:extLst>
                <a:ext uri="{FF2B5EF4-FFF2-40B4-BE49-F238E27FC236}">
                  <a16:creationId xmlns:a16="http://schemas.microsoft.com/office/drawing/2014/main" id="{8714D698-BA0E-10BD-6B53-C3BB1EB87A31}"/>
                </a:ext>
              </a:extLst>
            </p:cNvPr>
            <p:cNvSpPr>
              <a:spLocks/>
            </p:cNvSpPr>
            <p:nvPr/>
          </p:nvSpPr>
          <p:spPr>
            <a:xfrm>
              <a:off x="3040731" y="2111784"/>
              <a:ext cx="180000" cy="180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8" name="直線コネクタ 197">
              <a:extLst>
                <a:ext uri="{FF2B5EF4-FFF2-40B4-BE49-F238E27FC236}">
                  <a16:creationId xmlns:a16="http://schemas.microsoft.com/office/drawing/2014/main" id="{CB6F8E98-D82F-C10C-9530-26F4F176538C}"/>
                </a:ext>
              </a:extLst>
            </p:cNvPr>
            <p:cNvCxnSpPr>
              <a:cxnSpLocks/>
            </p:cNvCxnSpPr>
            <p:nvPr/>
          </p:nvCxnSpPr>
          <p:spPr>
            <a:xfrm flipV="1">
              <a:off x="3054920" y="2358802"/>
              <a:ext cx="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99" name="直線コネクタ 198">
              <a:extLst>
                <a:ext uri="{FF2B5EF4-FFF2-40B4-BE49-F238E27FC236}">
                  <a16:creationId xmlns:a16="http://schemas.microsoft.com/office/drawing/2014/main" id="{1D2C8A54-7541-AC8E-7A34-82F958C0BAA5}"/>
                </a:ext>
              </a:extLst>
            </p:cNvPr>
            <p:cNvCxnSpPr>
              <a:cxnSpLocks/>
            </p:cNvCxnSpPr>
            <p:nvPr/>
          </p:nvCxnSpPr>
          <p:spPr>
            <a:xfrm flipH="1" flipV="1">
              <a:off x="3206146" y="2358802"/>
              <a:ext cx="486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00" name="正方形/長方形 199">
              <a:extLst>
                <a:ext uri="{FF2B5EF4-FFF2-40B4-BE49-F238E27FC236}">
                  <a16:creationId xmlns:a16="http://schemas.microsoft.com/office/drawing/2014/main" id="{365291FF-0D89-EC6D-49B8-45B515CDBBB1}"/>
                </a:ext>
              </a:extLst>
            </p:cNvPr>
            <p:cNvSpPr/>
            <p:nvPr/>
          </p:nvSpPr>
          <p:spPr>
            <a:xfrm>
              <a:off x="3049995" y="2314283"/>
              <a:ext cx="165676" cy="3188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1" name="直線コネクタ 200">
              <a:extLst>
                <a:ext uri="{FF2B5EF4-FFF2-40B4-BE49-F238E27FC236}">
                  <a16:creationId xmlns:a16="http://schemas.microsoft.com/office/drawing/2014/main" id="{D78D8132-2AF1-D173-8A73-93BE403ED2AA}"/>
                </a:ext>
              </a:extLst>
            </p:cNvPr>
            <p:cNvCxnSpPr>
              <a:cxnSpLocks/>
            </p:cNvCxnSpPr>
            <p:nvPr/>
          </p:nvCxnSpPr>
          <p:spPr>
            <a:xfrm flipH="1">
              <a:off x="2867695" y="2361205"/>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02" name="直線コネクタ 201">
              <a:extLst>
                <a:ext uri="{FF2B5EF4-FFF2-40B4-BE49-F238E27FC236}">
                  <a16:creationId xmlns:a16="http://schemas.microsoft.com/office/drawing/2014/main" id="{F41FC220-E6CA-A7E5-24CE-2DDF3E74DF23}"/>
                </a:ext>
              </a:extLst>
            </p:cNvPr>
            <p:cNvCxnSpPr>
              <a:cxnSpLocks/>
            </p:cNvCxnSpPr>
            <p:nvPr/>
          </p:nvCxnSpPr>
          <p:spPr>
            <a:xfrm>
              <a:off x="3229257" y="2361205"/>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49" name="グループ化 248">
            <a:extLst>
              <a:ext uri="{FF2B5EF4-FFF2-40B4-BE49-F238E27FC236}">
                <a16:creationId xmlns:a16="http://schemas.microsoft.com/office/drawing/2014/main" id="{E9A32203-75B1-BAF7-E869-E6AE59E7C105}"/>
              </a:ext>
            </a:extLst>
          </p:cNvPr>
          <p:cNvGrpSpPr/>
          <p:nvPr/>
        </p:nvGrpSpPr>
        <p:grpSpPr>
          <a:xfrm>
            <a:off x="1122825" y="4521799"/>
            <a:ext cx="804894" cy="1176306"/>
            <a:chOff x="4615325" y="1647646"/>
            <a:chExt cx="804894" cy="1176306"/>
          </a:xfrm>
        </p:grpSpPr>
        <p:sp>
          <p:nvSpPr>
            <p:cNvPr id="250" name="楕円 249">
              <a:extLst>
                <a:ext uri="{FF2B5EF4-FFF2-40B4-BE49-F238E27FC236}">
                  <a16:creationId xmlns:a16="http://schemas.microsoft.com/office/drawing/2014/main" id="{FD89D12A-E638-47AB-4EB5-299FEF43E388}"/>
                </a:ext>
              </a:extLst>
            </p:cNvPr>
            <p:cNvSpPr>
              <a:spLocks noChangeAspect="1"/>
            </p:cNvSpPr>
            <p:nvPr/>
          </p:nvSpPr>
          <p:spPr>
            <a:xfrm>
              <a:off x="4891772" y="1647646"/>
              <a:ext cx="252000" cy="252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1" name="直線コネクタ 250">
              <a:extLst>
                <a:ext uri="{FF2B5EF4-FFF2-40B4-BE49-F238E27FC236}">
                  <a16:creationId xmlns:a16="http://schemas.microsoft.com/office/drawing/2014/main" id="{5723550D-32EE-4D42-6B50-65465B09EE6F}"/>
                </a:ext>
              </a:extLst>
            </p:cNvPr>
            <p:cNvCxnSpPr>
              <a:cxnSpLocks/>
            </p:cNvCxnSpPr>
            <p:nvPr/>
          </p:nvCxnSpPr>
          <p:spPr>
            <a:xfrm flipV="1">
              <a:off x="5102819" y="1741611"/>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52" name="直線コネクタ 251">
              <a:extLst>
                <a:ext uri="{FF2B5EF4-FFF2-40B4-BE49-F238E27FC236}">
                  <a16:creationId xmlns:a16="http://schemas.microsoft.com/office/drawing/2014/main" id="{C39FB87D-3C9D-8B69-C31C-7605D17ECB9A}"/>
                </a:ext>
              </a:extLst>
            </p:cNvPr>
            <p:cNvCxnSpPr>
              <a:cxnSpLocks/>
            </p:cNvCxnSpPr>
            <p:nvPr/>
          </p:nvCxnSpPr>
          <p:spPr>
            <a:xfrm flipV="1">
              <a:off x="4914145" y="2031952"/>
              <a:ext cx="0"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53" name="直線コネクタ 252">
              <a:extLst>
                <a:ext uri="{FF2B5EF4-FFF2-40B4-BE49-F238E27FC236}">
                  <a16:creationId xmlns:a16="http://schemas.microsoft.com/office/drawing/2014/main" id="{186FF73A-E0FB-B6EC-130B-23871BDFC42C}"/>
                </a:ext>
              </a:extLst>
            </p:cNvPr>
            <p:cNvCxnSpPr>
              <a:cxnSpLocks/>
            </p:cNvCxnSpPr>
            <p:nvPr/>
          </p:nvCxnSpPr>
          <p:spPr>
            <a:xfrm flipH="1" flipV="1">
              <a:off x="5130145" y="2031952"/>
              <a:ext cx="5737"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54" name="正方形/長方形 253">
              <a:extLst>
                <a:ext uri="{FF2B5EF4-FFF2-40B4-BE49-F238E27FC236}">
                  <a16:creationId xmlns:a16="http://schemas.microsoft.com/office/drawing/2014/main" id="{37599253-4383-0668-7CE3-7805EDA2EEC8}"/>
                </a:ext>
              </a:extLst>
            </p:cNvPr>
            <p:cNvSpPr/>
            <p:nvPr/>
          </p:nvSpPr>
          <p:spPr>
            <a:xfrm>
              <a:off x="4867687" y="1925600"/>
              <a:ext cx="300170" cy="4891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5" name="直線コネクタ 254">
              <a:extLst>
                <a:ext uri="{FF2B5EF4-FFF2-40B4-BE49-F238E27FC236}">
                  <a16:creationId xmlns:a16="http://schemas.microsoft.com/office/drawing/2014/main" id="{AD059BA1-1CBA-1D2E-60D4-F95F58E602CC}"/>
                </a:ext>
              </a:extLst>
            </p:cNvPr>
            <p:cNvCxnSpPr>
              <a:cxnSpLocks/>
            </p:cNvCxnSpPr>
            <p:nvPr/>
          </p:nvCxnSpPr>
          <p:spPr>
            <a:xfrm flipH="1" flipV="1">
              <a:off x="4615325" y="1743108"/>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56" name="グループ化 255">
            <a:extLst>
              <a:ext uri="{FF2B5EF4-FFF2-40B4-BE49-F238E27FC236}">
                <a16:creationId xmlns:a16="http://schemas.microsoft.com/office/drawing/2014/main" id="{BCE3A471-202B-CC07-5D78-D0B539B5E329}"/>
              </a:ext>
            </a:extLst>
          </p:cNvPr>
          <p:cNvGrpSpPr/>
          <p:nvPr/>
        </p:nvGrpSpPr>
        <p:grpSpPr>
          <a:xfrm>
            <a:off x="3122198" y="5045890"/>
            <a:ext cx="541562" cy="679018"/>
            <a:chOff x="6614698" y="1634709"/>
            <a:chExt cx="541562" cy="679018"/>
          </a:xfrm>
        </p:grpSpPr>
        <p:sp>
          <p:nvSpPr>
            <p:cNvPr id="257" name="楕円 256">
              <a:extLst>
                <a:ext uri="{FF2B5EF4-FFF2-40B4-BE49-F238E27FC236}">
                  <a16:creationId xmlns:a16="http://schemas.microsoft.com/office/drawing/2014/main" id="{000E754B-8A53-0AFC-8A14-C26B5AE4EE4D}"/>
                </a:ext>
              </a:extLst>
            </p:cNvPr>
            <p:cNvSpPr>
              <a:spLocks/>
            </p:cNvSpPr>
            <p:nvPr/>
          </p:nvSpPr>
          <p:spPr>
            <a:xfrm>
              <a:off x="6787734" y="1634709"/>
              <a:ext cx="180000" cy="180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8" name="直線コネクタ 257">
              <a:extLst>
                <a:ext uri="{FF2B5EF4-FFF2-40B4-BE49-F238E27FC236}">
                  <a16:creationId xmlns:a16="http://schemas.microsoft.com/office/drawing/2014/main" id="{45DFE0F4-F20F-9CF8-5286-93DA2DAF33C0}"/>
                </a:ext>
              </a:extLst>
            </p:cNvPr>
            <p:cNvCxnSpPr>
              <a:cxnSpLocks/>
            </p:cNvCxnSpPr>
            <p:nvPr/>
          </p:nvCxnSpPr>
          <p:spPr>
            <a:xfrm flipV="1">
              <a:off x="6801923" y="1881727"/>
              <a:ext cx="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59" name="直線コネクタ 258">
              <a:extLst>
                <a:ext uri="{FF2B5EF4-FFF2-40B4-BE49-F238E27FC236}">
                  <a16:creationId xmlns:a16="http://schemas.microsoft.com/office/drawing/2014/main" id="{6EB26A16-0D92-C959-E338-69F2E5C4EB44}"/>
                </a:ext>
              </a:extLst>
            </p:cNvPr>
            <p:cNvCxnSpPr>
              <a:cxnSpLocks/>
            </p:cNvCxnSpPr>
            <p:nvPr/>
          </p:nvCxnSpPr>
          <p:spPr>
            <a:xfrm flipH="1" flipV="1">
              <a:off x="6953149" y="1881727"/>
              <a:ext cx="486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60" name="正方形/長方形 259">
              <a:extLst>
                <a:ext uri="{FF2B5EF4-FFF2-40B4-BE49-F238E27FC236}">
                  <a16:creationId xmlns:a16="http://schemas.microsoft.com/office/drawing/2014/main" id="{281D5203-1943-853E-7DDA-485146D6387E}"/>
                </a:ext>
              </a:extLst>
            </p:cNvPr>
            <p:cNvSpPr/>
            <p:nvPr/>
          </p:nvSpPr>
          <p:spPr>
            <a:xfrm>
              <a:off x="6796998" y="1837208"/>
              <a:ext cx="165676" cy="3188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1" name="直線コネクタ 260">
              <a:extLst>
                <a:ext uri="{FF2B5EF4-FFF2-40B4-BE49-F238E27FC236}">
                  <a16:creationId xmlns:a16="http://schemas.microsoft.com/office/drawing/2014/main" id="{0FE05E7C-6797-CA3D-B4CC-B607A9DCBE63}"/>
                </a:ext>
              </a:extLst>
            </p:cNvPr>
            <p:cNvCxnSpPr>
              <a:cxnSpLocks/>
            </p:cNvCxnSpPr>
            <p:nvPr/>
          </p:nvCxnSpPr>
          <p:spPr>
            <a:xfrm flipH="1" flipV="1">
              <a:off x="6614698" y="1731730"/>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62" name="直線コネクタ 261">
              <a:extLst>
                <a:ext uri="{FF2B5EF4-FFF2-40B4-BE49-F238E27FC236}">
                  <a16:creationId xmlns:a16="http://schemas.microsoft.com/office/drawing/2014/main" id="{C59D26D6-98DE-A114-A531-1F406C5AA499}"/>
                </a:ext>
              </a:extLst>
            </p:cNvPr>
            <p:cNvCxnSpPr>
              <a:cxnSpLocks/>
            </p:cNvCxnSpPr>
            <p:nvPr/>
          </p:nvCxnSpPr>
          <p:spPr>
            <a:xfrm flipV="1">
              <a:off x="6976260" y="1731730"/>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63" name="グループ化 262">
            <a:extLst>
              <a:ext uri="{FF2B5EF4-FFF2-40B4-BE49-F238E27FC236}">
                <a16:creationId xmlns:a16="http://schemas.microsoft.com/office/drawing/2014/main" id="{87D2C4CE-E0B6-009F-DB46-6530004D2655}"/>
              </a:ext>
            </a:extLst>
          </p:cNvPr>
          <p:cNvGrpSpPr/>
          <p:nvPr/>
        </p:nvGrpSpPr>
        <p:grpSpPr>
          <a:xfrm>
            <a:off x="2101502" y="4784038"/>
            <a:ext cx="781534" cy="948197"/>
            <a:chOff x="5594002" y="1586943"/>
            <a:chExt cx="781534" cy="948197"/>
          </a:xfrm>
        </p:grpSpPr>
        <p:sp>
          <p:nvSpPr>
            <p:cNvPr id="264" name="楕円 263">
              <a:extLst>
                <a:ext uri="{FF2B5EF4-FFF2-40B4-BE49-F238E27FC236}">
                  <a16:creationId xmlns:a16="http://schemas.microsoft.com/office/drawing/2014/main" id="{734CB6F2-532B-EE2F-31DC-AF2E6E7ED005}"/>
                </a:ext>
              </a:extLst>
            </p:cNvPr>
            <p:cNvSpPr>
              <a:spLocks/>
            </p:cNvSpPr>
            <p:nvPr/>
          </p:nvSpPr>
          <p:spPr>
            <a:xfrm>
              <a:off x="5871692" y="1586943"/>
              <a:ext cx="216000" cy="216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5" name="直線コネクタ 264">
              <a:extLst>
                <a:ext uri="{FF2B5EF4-FFF2-40B4-BE49-F238E27FC236}">
                  <a16:creationId xmlns:a16="http://schemas.microsoft.com/office/drawing/2014/main" id="{32261D87-2807-6B06-5563-193ACE237831}"/>
                </a:ext>
              </a:extLst>
            </p:cNvPr>
            <p:cNvCxnSpPr>
              <a:cxnSpLocks/>
            </p:cNvCxnSpPr>
            <p:nvPr/>
          </p:nvCxnSpPr>
          <p:spPr>
            <a:xfrm flipV="1">
              <a:off x="5900170" y="1906986"/>
              <a:ext cx="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66" name="直線コネクタ 265">
              <a:extLst>
                <a:ext uri="{FF2B5EF4-FFF2-40B4-BE49-F238E27FC236}">
                  <a16:creationId xmlns:a16="http://schemas.microsoft.com/office/drawing/2014/main" id="{346C416D-A628-74EC-8604-AEEE692618C9}"/>
                </a:ext>
              </a:extLst>
            </p:cNvPr>
            <p:cNvCxnSpPr>
              <a:cxnSpLocks/>
            </p:cNvCxnSpPr>
            <p:nvPr/>
          </p:nvCxnSpPr>
          <p:spPr>
            <a:xfrm flipH="1" flipV="1">
              <a:off x="6067271" y="1906986"/>
              <a:ext cx="486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67" name="正方形/長方形 266">
              <a:extLst>
                <a:ext uri="{FF2B5EF4-FFF2-40B4-BE49-F238E27FC236}">
                  <a16:creationId xmlns:a16="http://schemas.microsoft.com/office/drawing/2014/main" id="{263A28EA-5B22-85BF-2323-10258FB7B3A7}"/>
                </a:ext>
              </a:extLst>
            </p:cNvPr>
            <p:cNvSpPr/>
            <p:nvPr/>
          </p:nvSpPr>
          <p:spPr>
            <a:xfrm>
              <a:off x="5858433" y="1822636"/>
              <a:ext cx="254277" cy="443197"/>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フリーフォーム: 図形 267">
              <a:extLst>
                <a:ext uri="{FF2B5EF4-FFF2-40B4-BE49-F238E27FC236}">
                  <a16:creationId xmlns:a16="http://schemas.microsoft.com/office/drawing/2014/main" id="{94095451-E04B-F133-7A96-6F5A339F321B}"/>
                </a:ext>
              </a:extLst>
            </p:cNvPr>
            <p:cNvSpPr/>
            <p:nvPr/>
          </p:nvSpPr>
          <p:spPr>
            <a:xfrm flipV="1">
              <a:off x="6107980"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フリーフォーム: 図形 268">
              <a:extLst>
                <a:ext uri="{FF2B5EF4-FFF2-40B4-BE49-F238E27FC236}">
                  <a16:creationId xmlns:a16="http://schemas.microsoft.com/office/drawing/2014/main" id="{8BA4C370-6EB0-3EB3-D22E-B630B35C37DE}"/>
                </a:ext>
              </a:extLst>
            </p:cNvPr>
            <p:cNvSpPr/>
            <p:nvPr/>
          </p:nvSpPr>
          <p:spPr>
            <a:xfrm flipH="1" flipV="1">
              <a:off x="5594002"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4" name="テキスト ボックス 363">
            <a:extLst>
              <a:ext uri="{FF2B5EF4-FFF2-40B4-BE49-F238E27FC236}">
                <a16:creationId xmlns:a16="http://schemas.microsoft.com/office/drawing/2014/main" id="{AEB35E7D-2334-3195-5572-11001BEF7587}"/>
              </a:ext>
            </a:extLst>
          </p:cNvPr>
          <p:cNvSpPr txBox="1"/>
          <p:nvPr/>
        </p:nvSpPr>
        <p:spPr>
          <a:xfrm>
            <a:off x="1041401" y="2445663"/>
            <a:ext cx="3073399" cy="892552"/>
          </a:xfrm>
          <a:prstGeom prst="rect">
            <a:avLst/>
          </a:prstGeom>
          <a:noFill/>
        </p:spPr>
        <p:txBody>
          <a:bodyPr wrap="square" rtlCol="0">
            <a:spAutoFit/>
          </a:bodyPr>
          <a:lstStyle/>
          <a:p>
            <a:pPr algn="ctr"/>
            <a:r>
              <a:rPr kumimoji="1" lang="ja-JP" altLang="en-US" sz="3200" dirty="0">
                <a:solidFill>
                  <a:schemeClr val="tx2"/>
                </a:solidFill>
                <a:latin typeface="BIZ UDPゴシック" panose="020B0400000000000000" pitchFamily="50" charset="-128"/>
                <a:ea typeface="BIZ UDPゴシック" panose="020B0400000000000000" pitchFamily="50" charset="-128"/>
              </a:rPr>
              <a:t>平等</a:t>
            </a:r>
            <a:r>
              <a:rPr kumimoji="1" lang="ja-JP" altLang="en-US" sz="2000" dirty="0">
                <a:latin typeface="BIZ UDPゴシック" panose="020B0400000000000000" pitchFamily="50" charset="-128"/>
                <a:ea typeface="BIZ UDPゴシック" panose="020B0400000000000000" pitchFamily="50" charset="-128"/>
              </a:rPr>
              <a:t>ではあるが</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右の子はまだ見えない</a:t>
            </a:r>
            <a:r>
              <a:rPr kumimoji="1" lang="en-US" altLang="ja-JP" sz="2000" dirty="0">
                <a:latin typeface="BIZ UDPゴシック" panose="020B0400000000000000" pitchFamily="50" charset="-128"/>
                <a:ea typeface="BIZ UDPゴシック" panose="020B0400000000000000" pitchFamily="50" charset="-128"/>
              </a:rPr>
              <a:t>…</a:t>
            </a:r>
          </a:p>
        </p:txBody>
      </p:sp>
      <p:grpSp>
        <p:nvGrpSpPr>
          <p:cNvPr id="4" name="グループ化 3">
            <a:extLst>
              <a:ext uri="{FF2B5EF4-FFF2-40B4-BE49-F238E27FC236}">
                <a16:creationId xmlns:a16="http://schemas.microsoft.com/office/drawing/2014/main" id="{87EA509A-D138-392C-6340-4644E482D584}"/>
              </a:ext>
            </a:extLst>
          </p:cNvPr>
          <p:cNvGrpSpPr/>
          <p:nvPr/>
        </p:nvGrpSpPr>
        <p:grpSpPr>
          <a:xfrm>
            <a:off x="1251246" y="2201914"/>
            <a:ext cx="593877" cy="278949"/>
            <a:chOff x="971846" y="4477524"/>
            <a:chExt cx="593877" cy="278949"/>
          </a:xfrm>
        </p:grpSpPr>
        <p:sp>
          <p:nvSpPr>
            <p:cNvPr id="165" name="四角形: 角を丸くする 164">
              <a:extLst>
                <a:ext uri="{FF2B5EF4-FFF2-40B4-BE49-F238E27FC236}">
                  <a16:creationId xmlns:a16="http://schemas.microsoft.com/office/drawing/2014/main" id="{93EF82C3-7EEF-D497-4C08-0503D86672C4}"/>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四角形: 角を丸くする 165">
              <a:extLst>
                <a:ext uri="{FF2B5EF4-FFF2-40B4-BE49-F238E27FC236}">
                  <a16:creationId xmlns:a16="http://schemas.microsoft.com/office/drawing/2014/main" id="{FA2DCE15-A70B-B193-E873-5F63C6C9407F}"/>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四角形: 角を丸くする 163">
              <a:extLst>
                <a:ext uri="{FF2B5EF4-FFF2-40B4-BE49-F238E27FC236}">
                  <a16:creationId xmlns:a16="http://schemas.microsoft.com/office/drawing/2014/main" id="{B89013D2-DA36-DEB7-3FA5-3C6CB04DEB09}"/>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FB693643-E2CF-04AF-7249-3290C92F5AB7}"/>
              </a:ext>
            </a:extLst>
          </p:cNvPr>
          <p:cNvGrpSpPr/>
          <p:nvPr/>
        </p:nvGrpSpPr>
        <p:grpSpPr>
          <a:xfrm>
            <a:off x="2219924" y="2201914"/>
            <a:ext cx="593877" cy="278949"/>
            <a:chOff x="971846" y="4477524"/>
            <a:chExt cx="593877" cy="278949"/>
          </a:xfrm>
        </p:grpSpPr>
        <p:sp>
          <p:nvSpPr>
            <p:cNvPr id="6" name="四角形: 角を丸くする 5">
              <a:extLst>
                <a:ext uri="{FF2B5EF4-FFF2-40B4-BE49-F238E27FC236}">
                  <a16:creationId xmlns:a16="http://schemas.microsoft.com/office/drawing/2014/main" id="{B49671ED-F381-2DFB-3F46-79503E11A09E}"/>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D89ED695-4483-D65D-9172-2D61002DA912}"/>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D46D4617-DF6E-C060-0ACE-DD1ACF4C653F}"/>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D8D15C07-D143-1F7B-656F-8E1D033C246D}"/>
              </a:ext>
            </a:extLst>
          </p:cNvPr>
          <p:cNvGrpSpPr/>
          <p:nvPr/>
        </p:nvGrpSpPr>
        <p:grpSpPr>
          <a:xfrm>
            <a:off x="3110454" y="2201914"/>
            <a:ext cx="593877" cy="278949"/>
            <a:chOff x="971846" y="4477524"/>
            <a:chExt cx="593877" cy="278949"/>
          </a:xfrm>
        </p:grpSpPr>
        <p:sp>
          <p:nvSpPr>
            <p:cNvPr id="11" name="四角形: 角を丸くする 10">
              <a:extLst>
                <a:ext uri="{FF2B5EF4-FFF2-40B4-BE49-F238E27FC236}">
                  <a16:creationId xmlns:a16="http://schemas.microsoft.com/office/drawing/2014/main" id="{BDD00FBD-7ADD-954F-65B1-C9F9BD9ACC32}"/>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14ED13BA-E909-F3DE-E036-4FF92F560D71}"/>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620B63D-337F-9010-CC97-8A4596E143FF}"/>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0475FC6B-1654-8F2B-BA47-310EFA04CCC8}"/>
              </a:ext>
            </a:extLst>
          </p:cNvPr>
          <p:cNvGrpSpPr/>
          <p:nvPr/>
        </p:nvGrpSpPr>
        <p:grpSpPr>
          <a:xfrm>
            <a:off x="7010526" y="2197781"/>
            <a:ext cx="593877" cy="278949"/>
            <a:chOff x="971846" y="4477524"/>
            <a:chExt cx="593877" cy="278949"/>
          </a:xfrm>
        </p:grpSpPr>
        <p:sp>
          <p:nvSpPr>
            <p:cNvPr id="15" name="四角形: 角を丸くする 14">
              <a:extLst>
                <a:ext uri="{FF2B5EF4-FFF2-40B4-BE49-F238E27FC236}">
                  <a16:creationId xmlns:a16="http://schemas.microsoft.com/office/drawing/2014/main" id="{87F01DA9-CB4E-08C6-A0E4-245C6F08F98B}"/>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8BC98348-C902-DABC-0DAF-6C5C4206B324}"/>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61C0F7D9-2C98-1EBF-5AB1-DD3897E6B1D0}"/>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37181E17-A1DD-806F-C1E9-E3A7FFD0A3AB}"/>
              </a:ext>
            </a:extLst>
          </p:cNvPr>
          <p:cNvGrpSpPr/>
          <p:nvPr/>
        </p:nvGrpSpPr>
        <p:grpSpPr>
          <a:xfrm>
            <a:off x="7901869" y="1913936"/>
            <a:ext cx="593877" cy="278949"/>
            <a:chOff x="971846" y="4477524"/>
            <a:chExt cx="593877" cy="278949"/>
          </a:xfrm>
        </p:grpSpPr>
        <p:sp>
          <p:nvSpPr>
            <p:cNvPr id="21" name="四角形: 角を丸くする 20">
              <a:extLst>
                <a:ext uri="{FF2B5EF4-FFF2-40B4-BE49-F238E27FC236}">
                  <a16:creationId xmlns:a16="http://schemas.microsoft.com/office/drawing/2014/main" id="{E0378D63-4FC0-C149-B503-335617BD2A71}"/>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A8D54ECC-495F-4F8B-8E14-730D07C039F6}"/>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D783DB26-63AD-37E5-217F-9F6A0A5F882A}"/>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4A93B1E5-6DEE-C3F9-D937-7CE85C7882EC}"/>
              </a:ext>
            </a:extLst>
          </p:cNvPr>
          <p:cNvGrpSpPr/>
          <p:nvPr/>
        </p:nvGrpSpPr>
        <p:grpSpPr>
          <a:xfrm>
            <a:off x="7901869" y="2197781"/>
            <a:ext cx="593877" cy="278949"/>
            <a:chOff x="971846" y="4477524"/>
            <a:chExt cx="593877" cy="278949"/>
          </a:xfrm>
        </p:grpSpPr>
        <p:sp>
          <p:nvSpPr>
            <p:cNvPr id="26" name="四角形: 角を丸くする 25">
              <a:extLst>
                <a:ext uri="{FF2B5EF4-FFF2-40B4-BE49-F238E27FC236}">
                  <a16:creationId xmlns:a16="http://schemas.microsoft.com/office/drawing/2014/main" id="{49C03710-BDD3-7F2B-1529-08ADE6CE7B02}"/>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7A3C4228-7CE9-EAF9-3E48-EB9B7EE9A51E}"/>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C61A114E-9269-0900-7108-4057AF8340A5}"/>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8" name="グループ化 147">
            <a:extLst>
              <a:ext uri="{FF2B5EF4-FFF2-40B4-BE49-F238E27FC236}">
                <a16:creationId xmlns:a16="http://schemas.microsoft.com/office/drawing/2014/main" id="{3856CBC7-C0E4-4D00-9677-98DA4F3040CD}"/>
              </a:ext>
            </a:extLst>
          </p:cNvPr>
          <p:cNvGrpSpPr/>
          <p:nvPr/>
        </p:nvGrpSpPr>
        <p:grpSpPr>
          <a:xfrm>
            <a:off x="7935498" y="1187744"/>
            <a:ext cx="541562" cy="679018"/>
            <a:chOff x="6614698" y="1634709"/>
            <a:chExt cx="541562" cy="679018"/>
          </a:xfrm>
        </p:grpSpPr>
        <p:sp>
          <p:nvSpPr>
            <p:cNvPr id="126" name="楕円 125">
              <a:extLst>
                <a:ext uri="{FF2B5EF4-FFF2-40B4-BE49-F238E27FC236}">
                  <a16:creationId xmlns:a16="http://schemas.microsoft.com/office/drawing/2014/main" id="{EA8F800B-F474-4E20-6228-A79313B516A6}"/>
                </a:ext>
              </a:extLst>
            </p:cNvPr>
            <p:cNvSpPr>
              <a:spLocks/>
            </p:cNvSpPr>
            <p:nvPr/>
          </p:nvSpPr>
          <p:spPr>
            <a:xfrm>
              <a:off x="6787734" y="1634709"/>
              <a:ext cx="180000" cy="180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 name="直線コネクタ 126">
              <a:extLst>
                <a:ext uri="{FF2B5EF4-FFF2-40B4-BE49-F238E27FC236}">
                  <a16:creationId xmlns:a16="http://schemas.microsoft.com/office/drawing/2014/main" id="{5FE5FBE1-D735-DCAF-05B4-D879232B6B69}"/>
                </a:ext>
              </a:extLst>
            </p:cNvPr>
            <p:cNvCxnSpPr>
              <a:cxnSpLocks/>
            </p:cNvCxnSpPr>
            <p:nvPr/>
          </p:nvCxnSpPr>
          <p:spPr>
            <a:xfrm flipV="1">
              <a:off x="6801923" y="1881727"/>
              <a:ext cx="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9DE82975-E9D4-0E1F-8014-D29808506BE4}"/>
                </a:ext>
              </a:extLst>
            </p:cNvPr>
            <p:cNvCxnSpPr>
              <a:cxnSpLocks/>
            </p:cNvCxnSpPr>
            <p:nvPr/>
          </p:nvCxnSpPr>
          <p:spPr>
            <a:xfrm flipH="1" flipV="1">
              <a:off x="6953149" y="1881727"/>
              <a:ext cx="486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29" name="正方形/長方形 128">
              <a:extLst>
                <a:ext uri="{FF2B5EF4-FFF2-40B4-BE49-F238E27FC236}">
                  <a16:creationId xmlns:a16="http://schemas.microsoft.com/office/drawing/2014/main" id="{3604C22A-9AE3-D1F4-7754-9796B34DEF3A}"/>
                </a:ext>
              </a:extLst>
            </p:cNvPr>
            <p:cNvSpPr/>
            <p:nvPr/>
          </p:nvSpPr>
          <p:spPr>
            <a:xfrm>
              <a:off x="6796998" y="1837208"/>
              <a:ext cx="165676" cy="3188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0" name="直線コネクタ 129">
              <a:extLst>
                <a:ext uri="{FF2B5EF4-FFF2-40B4-BE49-F238E27FC236}">
                  <a16:creationId xmlns:a16="http://schemas.microsoft.com/office/drawing/2014/main" id="{8CB89337-5AFD-D21D-ECE4-096A32C72F27}"/>
                </a:ext>
              </a:extLst>
            </p:cNvPr>
            <p:cNvCxnSpPr>
              <a:cxnSpLocks/>
            </p:cNvCxnSpPr>
            <p:nvPr/>
          </p:nvCxnSpPr>
          <p:spPr>
            <a:xfrm flipH="1" flipV="1">
              <a:off x="6614698" y="1731730"/>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243A3157-372D-83FB-DBE4-3D016F453141}"/>
                </a:ext>
              </a:extLst>
            </p:cNvPr>
            <p:cNvCxnSpPr>
              <a:cxnSpLocks/>
            </p:cNvCxnSpPr>
            <p:nvPr/>
          </p:nvCxnSpPr>
          <p:spPr>
            <a:xfrm flipV="1">
              <a:off x="6976260" y="1731730"/>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sp>
        <p:nvSpPr>
          <p:cNvPr id="68" name="テキスト ボックス 67">
            <a:extLst>
              <a:ext uri="{FF2B5EF4-FFF2-40B4-BE49-F238E27FC236}">
                <a16:creationId xmlns:a16="http://schemas.microsoft.com/office/drawing/2014/main" id="{FD843905-6738-6932-6F94-C9D63A235EAD}"/>
              </a:ext>
            </a:extLst>
          </p:cNvPr>
          <p:cNvSpPr txBox="1"/>
          <p:nvPr/>
        </p:nvSpPr>
        <p:spPr>
          <a:xfrm>
            <a:off x="5880098" y="2445663"/>
            <a:ext cx="3073399" cy="892552"/>
          </a:xfrm>
          <a:prstGeom prst="rect">
            <a:avLst/>
          </a:prstGeom>
          <a:noFill/>
        </p:spPr>
        <p:txBody>
          <a:bodyPr wrap="square" rtlCol="0">
            <a:spAutoFit/>
          </a:bodyPr>
          <a:lstStyle/>
          <a:p>
            <a:pPr algn="ctr"/>
            <a:r>
              <a:rPr kumimoji="1" lang="ja-JP" altLang="en-US" sz="3200" dirty="0">
                <a:solidFill>
                  <a:schemeClr val="tx2"/>
                </a:solidFill>
                <a:latin typeface="BIZ UDPゴシック" panose="020B0400000000000000" pitchFamily="50" charset="-128"/>
                <a:ea typeface="BIZ UDPゴシック" panose="020B0400000000000000" pitchFamily="50" charset="-128"/>
              </a:rPr>
              <a:t>公平</a:t>
            </a:r>
            <a:r>
              <a:rPr kumimoji="1" lang="ja-JP" altLang="en-US" sz="2000" dirty="0">
                <a:latin typeface="BIZ UDPゴシック" panose="020B0400000000000000" pitchFamily="50" charset="-128"/>
                <a:ea typeface="BIZ UDPゴシック" panose="020B0400000000000000" pitchFamily="50" charset="-128"/>
              </a:rPr>
              <a:t>さが担保されて</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全員が試合を見られる</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73F1E12D-3115-23BD-794C-0CD01D77356F}"/>
              </a:ext>
            </a:extLst>
          </p:cNvPr>
          <p:cNvSpPr txBox="1"/>
          <p:nvPr/>
        </p:nvSpPr>
        <p:spPr>
          <a:xfrm>
            <a:off x="727592" y="5782885"/>
            <a:ext cx="3619500" cy="892552"/>
          </a:xfrm>
          <a:prstGeom prst="rect">
            <a:avLst/>
          </a:prstGeom>
          <a:noFill/>
        </p:spPr>
        <p:txBody>
          <a:bodyPr wrap="square" rtlCol="0">
            <a:spAutoFit/>
          </a:bodyPr>
          <a:lstStyle/>
          <a:p>
            <a:pPr algn="ctr"/>
            <a:r>
              <a:rPr kumimoji="1" lang="ja-JP" altLang="en-US" sz="3200" dirty="0">
                <a:solidFill>
                  <a:schemeClr val="tx2"/>
                </a:solidFill>
                <a:latin typeface="BIZ UDPゴシック" panose="020B0400000000000000" pitchFamily="50" charset="-128"/>
                <a:ea typeface="BIZ UDPゴシック" panose="020B0400000000000000" pitchFamily="50" charset="-128"/>
              </a:rPr>
              <a:t>環境</a:t>
            </a:r>
            <a:r>
              <a:rPr kumimoji="1" lang="ja-JP" altLang="en-US" sz="2000" dirty="0">
                <a:latin typeface="BIZ UDPゴシック" panose="020B0400000000000000" pitchFamily="50" charset="-128"/>
                <a:ea typeface="BIZ UDPゴシック" panose="020B0400000000000000" pitchFamily="50" charset="-128"/>
              </a:rPr>
              <a:t>を変えれば、</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障壁は生じない</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89" name="Rectangle 4">
            <a:extLst>
              <a:ext uri="{FF2B5EF4-FFF2-40B4-BE49-F238E27FC236}">
                <a16:creationId xmlns:a16="http://schemas.microsoft.com/office/drawing/2014/main" id="{0C1F92C2-8230-4535-C1DC-265308A82581}"/>
              </a:ext>
            </a:extLst>
          </p:cNvPr>
          <p:cNvSpPr>
            <a:spLocks noChangeArrowheads="1"/>
          </p:cNvSpPr>
          <p:nvPr/>
        </p:nvSpPr>
        <p:spPr bwMode="auto">
          <a:xfrm>
            <a:off x="5097176" y="4013217"/>
            <a:ext cx="3381520" cy="1021556"/>
          </a:xfrm>
          <a:prstGeom prst="wedgeRoundRectCallout">
            <a:avLst>
              <a:gd name="adj1" fmla="val 50574"/>
              <a:gd name="adj2" fmla="val 76277"/>
              <a:gd name="adj3" fmla="val 16667"/>
            </a:avLst>
          </a:prstGeom>
          <a:solidFill>
            <a:schemeClr val="bg2"/>
          </a:solidFill>
          <a:ln>
            <a:noFill/>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1800" dirty="0">
                <a:latin typeface="BIZ UDPゴシック" panose="020B0400000000000000" pitchFamily="50" charset="-128"/>
                <a:ea typeface="BIZ UDPゴシック" panose="020B0400000000000000" pitchFamily="50" charset="-128"/>
              </a:rPr>
              <a:t>公平さだけでなく、</a:t>
            </a:r>
            <a:endParaRPr lang="en-US" altLang="ja-JP" sz="1800" dirty="0">
              <a:latin typeface="BIZ UDPゴシック" panose="020B0400000000000000" pitchFamily="50" charset="-128"/>
              <a:ea typeface="BIZ UDPゴシック" panose="020B0400000000000000" pitchFamily="50" charset="-128"/>
            </a:endParaRPr>
          </a:p>
          <a:p>
            <a:pPr algn="ctr" eaLnBrk="1" hangingPunct="1">
              <a:spcBef>
                <a:spcPct val="0"/>
              </a:spcBef>
              <a:buFontTx/>
              <a:buNone/>
              <a:defRPr/>
            </a:pPr>
            <a:r>
              <a:rPr lang="ja-JP" altLang="en-US" sz="1800" dirty="0">
                <a:latin typeface="BIZ UDPゴシック" panose="020B0400000000000000" pitchFamily="50" charset="-128"/>
                <a:ea typeface="BIZ UDPゴシック" panose="020B0400000000000000" pitchFamily="50" charset="-128"/>
              </a:rPr>
              <a:t>環境を変えていく視点も</a:t>
            </a:r>
            <a:endParaRPr lang="en-US" altLang="ja-JP" sz="1800" dirty="0">
              <a:latin typeface="BIZ UDPゴシック" panose="020B0400000000000000" pitchFamily="50" charset="-128"/>
              <a:ea typeface="BIZ UDPゴシック" panose="020B0400000000000000" pitchFamily="50" charset="-128"/>
            </a:endParaRPr>
          </a:p>
          <a:p>
            <a:pPr algn="ctr" eaLnBrk="1" hangingPunct="1">
              <a:spcBef>
                <a:spcPct val="0"/>
              </a:spcBef>
              <a:buFontTx/>
              <a:buNone/>
              <a:defRPr/>
            </a:pPr>
            <a:r>
              <a:rPr lang="ja-JP" altLang="en-US" sz="1800" dirty="0">
                <a:latin typeface="BIZ UDPゴシック" panose="020B0400000000000000" pitchFamily="50" charset="-128"/>
                <a:ea typeface="BIZ UDPゴシック" panose="020B0400000000000000" pitchFamily="50" charset="-128"/>
              </a:rPr>
              <a:t>もっておきましょう。</a:t>
            </a:r>
          </a:p>
        </p:txBody>
      </p:sp>
      <p:sp>
        <p:nvSpPr>
          <p:cNvPr id="91" name="テキスト ボックス 90">
            <a:extLst>
              <a:ext uri="{FF2B5EF4-FFF2-40B4-BE49-F238E27FC236}">
                <a16:creationId xmlns:a16="http://schemas.microsoft.com/office/drawing/2014/main" id="{F7DB4361-F727-6099-8226-DCB30E5027C4}"/>
              </a:ext>
            </a:extLst>
          </p:cNvPr>
          <p:cNvSpPr txBox="1"/>
          <p:nvPr/>
        </p:nvSpPr>
        <p:spPr>
          <a:xfrm>
            <a:off x="477284" y="212093"/>
            <a:ext cx="4120116" cy="400110"/>
          </a:xfrm>
          <a:prstGeom prst="rect">
            <a:avLst/>
          </a:prstGeom>
          <a:noFill/>
        </p:spPr>
        <p:txBody>
          <a:bodyPr wrap="square" rtlCol="0">
            <a:spAutoFit/>
          </a:bodyPr>
          <a:lstStyle/>
          <a:p>
            <a:r>
              <a:rPr kumimoji="1" lang="ja-JP" altLang="en-US" sz="2000" dirty="0">
                <a:solidFill>
                  <a:schemeClr val="tx2"/>
                </a:solidFill>
                <a:latin typeface="BIZ UDPゴシック" panose="020B0400000000000000" pitchFamily="50" charset="-128"/>
                <a:ea typeface="BIZ UDPゴシック" panose="020B0400000000000000" pitchFamily="50" charset="-128"/>
              </a:rPr>
              <a:t>配慮①　同じ高さの台を全員が使う</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92" name="テキスト ボックス 91">
            <a:extLst>
              <a:ext uri="{FF2B5EF4-FFF2-40B4-BE49-F238E27FC236}">
                <a16:creationId xmlns:a16="http://schemas.microsoft.com/office/drawing/2014/main" id="{DC5AE77A-3A82-2D39-232B-3E99080ECA2E}"/>
              </a:ext>
            </a:extLst>
          </p:cNvPr>
          <p:cNvSpPr txBox="1"/>
          <p:nvPr/>
        </p:nvSpPr>
        <p:spPr>
          <a:xfrm>
            <a:off x="5125483" y="212093"/>
            <a:ext cx="4622799" cy="400110"/>
          </a:xfrm>
          <a:prstGeom prst="rect">
            <a:avLst/>
          </a:prstGeom>
          <a:noFill/>
        </p:spPr>
        <p:txBody>
          <a:bodyPr wrap="square" rtlCol="0">
            <a:spAutoFit/>
          </a:bodyPr>
          <a:lstStyle/>
          <a:p>
            <a:r>
              <a:rPr kumimoji="1" lang="ja-JP" altLang="en-US" sz="2000" dirty="0">
                <a:solidFill>
                  <a:schemeClr val="tx2"/>
                </a:solidFill>
                <a:latin typeface="BIZ UDPゴシック" panose="020B0400000000000000" pitchFamily="50" charset="-128"/>
                <a:ea typeface="BIZ UDPゴシック" panose="020B0400000000000000" pitchFamily="50" charset="-128"/>
              </a:rPr>
              <a:t>配慮②　必要な高さに合わせて台を使う</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93" name="テキスト ボックス 92">
            <a:extLst>
              <a:ext uri="{FF2B5EF4-FFF2-40B4-BE49-F238E27FC236}">
                <a16:creationId xmlns:a16="http://schemas.microsoft.com/office/drawing/2014/main" id="{487BE04D-0D97-B8E7-18F6-11849C3D7E0C}"/>
              </a:ext>
            </a:extLst>
          </p:cNvPr>
          <p:cNvSpPr txBox="1"/>
          <p:nvPr/>
        </p:nvSpPr>
        <p:spPr>
          <a:xfrm>
            <a:off x="477284" y="3519667"/>
            <a:ext cx="3846033" cy="400110"/>
          </a:xfrm>
          <a:prstGeom prst="rect">
            <a:avLst/>
          </a:prstGeom>
          <a:noFill/>
        </p:spPr>
        <p:txBody>
          <a:bodyPr wrap="square" rtlCol="0">
            <a:spAutoFit/>
          </a:bodyPr>
          <a:lstStyle/>
          <a:p>
            <a:r>
              <a:rPr kumimoji="1" lang="ja-JP" altLang="en-US" sz="2000" dirty="0">
                <a:solidFill>
                  <a:schemeClr val="tx2"/>
                </a:solidFill>
                <a:latin typeface="BIZ UDPゴシック" panose="020B0400000000000000" pitchFamily="50" charset="-128"/>
                <a:ea typeface="BIZ UDPゴシック" panose="020B0400000000000000" pitchFamily="50" charset="-128"/>
              </a:rPr>
              <a:t>配慮③　柵を金網に変える</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94" name="四角形: 角を丸くする 93">
            <a:extLst>
              <a:ext uri="{FF2B5EF4-FFF2-40B4-BE49-F238E27FC236}">
                <a16:creationId xmlns:a16="http://schemas.microsoft.com/office/drawing/2014/main" id="{B72220DF-7471-98F2-EC01-A8FF89F3B449}"/>
              </a:ext>
            </a:extLst>
          </p:cNvPr>
          <p:cNvSpPr/>
          <p:nvPr/>
        </p:nvSpPr>
        <p:spPr>
          <a:xfrm>
            <a:off x="266699" y="148593"/>
            <a:ext cx="4622799" cy="3256774"/>
          </a:xfrm>
          <a:prstGeom prst="roundRect">
            <a:avLst>
              <a:gd name="adj" fmla="val 8868"/>
            </a:avLst>
          </a:prstGeom>
          <a:noFill/>
          <a:ln w="38100">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四角形: 角を丸くする 94">
            <a:extLst>
              <a:ext uri="{FF2B5EF4-FFF2-40B4-BE49-F238E27FC236}">
                <a16:creationId xmlns:a16="http://schemas.microsoft.com/office/drawing/2014/main" id="{02300B66-2F25-92A6-190E-79AA8B690C22}"/>
              </a:ext>
            </a:extLst>
          </p:cNvPr>
          <p:cNvSpPr/>
          <p:nvPr/>
        </p:nvSpPr>
        <p:spPr>
          <a:xfrm>
            <a:off x="5105399" y="148593"/>
            <a:ext cx="4622799" cy="3256774"/>
          </a:xfrm>
          <a:prstGeom prst="roundRect">
            <a:avLst>
              <a:gd name="adj" fmla="val 8868"/>
            </a:avLst>
          </a:prstGeom>
          <a:noFill/>
          <a:ln w="38100">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四角形: 角を丸くする 95">
            <a:extLst>
              <a:ext uri="{FF2B5EF4-FFF2-40B4-BE49-F238E27FC236}">
                <a16:creationId xmlns:a16="http://schemas.microsoft.com/office/drawing/2014/main" id="{92E93662-43EC-B8AE-B47B-BE6404687CDF}"/>
              </a:ext>
            </a:extLst>
          </p:cNvPr>
          <p:cNvSpPr/>
          <p:nvPr/>
        </p:nvSpPr>
        <p:spPr>
          <a:xfrm>
            <a:off x="266701" y="3460148"/>
            <a:ext cx="4622799" cy="3256774"/>
          </a:xfrm>
          <a:prstGeom prst="roundRect">
            <a:avLst>
              <a:gd name="adj" fmla="val 8868"/>
            </a:avLst>
          </a:prstGeom>
          <a:noFill/>
          <a:ln w="38100">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黒い背景と男性の絵&#10;&#10;AI によって生成されたコンテンツは間違っている可能性があります。">
            <a:extLst>
              <a:ext uri="{FF2B5EF4-FFF2-40B4-BE49-F238E27FC236}">
                <a16:creationId xmlns:a16="http://schemas.microsoft.com/office/drawing/2014/main" id="{8F574EC8-3D58-82D5-CE5A-0656174803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3873" y="4787709"/>
            <a:ext cx="1441452" cy="1441452"/>
          </a:xfrm>
          <a:prstGeom prst="rect">
            <a:avLst/>
          </a:prstGeom>
        </p:spPr>
      </p:pic>
    </p:spTree>
    <p:extLst>
      <p:ext uri="{BB962C8B-B14F-4D97-AF65-F5344CB8AC3E}">
        <p14:creationId xmlns:p14="http://schemas.microsoft.com/office/powerpoint/2010/main" val="71295835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7AC0D-11D4-5B3C-6AD8-82973E696D7B}"/>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D1A15042-CF31-210D-6660-411B30C262D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18</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C91EC915-97EE-252D-08A0-C5480496F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93296" y="1619526"/>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02F629F7-BC56-09E8-D84C-623B531E0DDF}"/>
              </a:ext>
            </a:extLst>
          </p:cNvPr>
          <p:cNvSpPr txBox="1"/>
          <p:nvPr/>
        </p:nvSpPr>
        <p:spPr>
          <a:xfrm>
            <a:off x="1460499" y="2718055"/>
            <a:ext cx="7922816" cy="784830"/>
          </a:xfrm>
          <a:prstGeom prst="rect">
            <a:avLst/>
          </a:prstGeom>
          <a:noFill/>
          <a:ln>
            <a:noFill/>
          </a:ln>
        </p:spPr>
        <p:txBody>
          <a:bodyPr wrap="square" anchor="ctr">
            <a:spAutoFit/>
          </a:bodyPr>
          <a:lstStyle/>
          <a:p>
            <a:pPr>
              <a:spcBef>
                <a:spcPts val="600"/>
              </a:spcBef>
              <a:defRPr/>
            </a:pPr>
            <a:r>
              <a:rPr kumimoji="1" lang="ja-JP" altLang="en-US" sz="2000" b="1" spc="200" dirty="0">
                <a:latin typeface="BIZ UDPゴシック" panose="020B0400000000000000" pitchFamily="50" charset="-128"/>
                <a:ea typeface="BIZ UDPゴシック" panose="020B0400000000000000" pitchFamily="50" charset="-128"/>
              </a:rPr>
              <a:t>精神障害のある方の障害特性について、</a:t>
            </a:r>
            <a:endParaRPr kumimoji="1" lang="en-US" altLang="ja-JP" sz="2000" b="1" spc="200" dirty="0">
              <a:latin typeface="BIZ UDPゴシック" panose="020B0400000000000000" pitchFamily="50" charset="-128"/>
              <a:ea typeface="BIZ UDPゴシック" panose="020B0400000000000000" pitchFamily="50" charset="-128"/>
            </a:endParaRPr>
          </a:p>
          <a:p>
            <a:pPr>
              <a:spcBef>
                <a:spcPts val="600"/>
              </a:spcBef>
              <a:defRPr/>
            </a:pPr>
            <a:r>
              <a:rPr kumimoji="1" lang="ja-JP" altLang="en-US" sz="2000" b="1" spc="200" dirty="0">
                <a:latin typeface="BIZ UDPゴシック" panose="020B0400000000000000" pitchFamily="50" charset="-128"/>
                <a:ea typeface="BIZ UDPゴシック" panose="020B0400000000000000" pitchFamily="50" charset="-128"/>
              </a:rPr>
              <a:t>　　　　　　　　　　　　　　　</a:t>
            </a:r>
            <a:r>
              <a:rPr kumimoji="1" lang="en-US" altLang="ja-JP" sz="2000" b="1" spc="200" dirty="0">
                <a:latin typeface="BIZ UDPゴシック" panose="020B0400000000000000" pitchFamily="50" charset="-128"/>
                <a:ea typeface="BIZ UDPゴシック" panose="020B0400000000000000" pitchFamily="50" charset="-128"/>
              </a:rPr>
              <a:t>ICF</a:t>
            </a:r>
            <a:r>
              <a:rPr kumimoji="1" lang="ja-JP" altLang="en-US" sz="2000" b="1" spc="200" dirty="0">
                <a:latin typeface="BIZ UDPゴシック" panose="020B0400000000000000" pitchFamily="50" charset="-128"/>
                <a:ea typeface="BIZ UDPゴシック" panose="020B0400000000000000" pitchFamily="50" charset="-128"/>
              </a:rPr>
              <a:t>モデルを踏まえ、学んでいきます。</a:t>
            </a:r>
            <a:endParaRPr kumimoji="1" lang="en-US" altLang="ja-JP" sz="2000" b="1" spc="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39B3742-A032-972E-4720-A636D9A2D425}"/>
              </a:ext>
            </a:extLst>
          </p:cNvPr>
          <p:cNvSpPr txBox="1"/>
          <p:nvPr/>
        </p:nvSpPr>
        <p:spPr>
          <a:xfrm>
            <a:off x="466262" y="1041539"/>
            <a:ext cx="9161462" cy="707886"/>
          </a:xfrm>
          <a:prstGeom prst="rect">
            <a:avLst/>
          </a:prstGeom>
          <a:noFill/>
        </p:spPr>
        <p:txBody>
          <a:bodyPr wrap="square">
            <a:spAutoFit/>
          </a:bodyPr>
          <a:lstStyle/>
          <a:p>
            <a:pPr>
              <a:defRPr/>
            </a:pPr>
            <a:r>
              <a:rPr kumimoji="1" lang="en-US" altLang="ja-JP" sz="4000" b="1" spc="300" dirty="0">
                <a:latin typeface="メイリオ" panose="020B0604030504040204" pitchFamily="50" charset="-128"/>
                <a:ea typeface="メイリオ" panose="020B0604030504040204" pitchFamily="50" charset="-128"/>
              </a:rPr>
              <a:t>Ⅱ</a:t>
            </a:r>
            <a:r>
              <a:rPr kumimoji="1" lang="ja-JP" altLang="en-US" sz="4000" b="1" spc="300" dirty="0">
                <a:latin typeface="メイリオ" panose="020B0604030504040204" pitchFamily="50" charset="-128"/>
                <a:ea typeface="メイリオ" panose="020B0604030504040204" pitchFamily="50" charset="-128"/>
              </a:rPr>
              <a:t>．精神障害のある方の障害特性</a:t>
            </a:r>
          </a:p>
        </p:txBody>
      </p:sp>
      <p:sp>
        <p:nvSpPr>
          <p:cNvPr id="4" name="テキスト ボックス 3">
            <a:extLst>
              <a:ext uri="{FF2B5EF4-FFF2-40B4-BE49-F238E27FC236}">
                <a16:creationId xmlns:a16="http://schemas.microsoft.com/office/drawing/2014/main" id="{5B25891B-06AE-BF9B-572B-6DECA5244ADB}"/>
              </a:ext>
            </a:extLst>
          </p:cNvPr>
          <p:cNvSpPr txBox="1"/>
          <p:nvPr/>
        </p:nvSpPr>
        <p:spPr>
          <a:xfrm>
            <a:off x="526588" y="4488762"/>
            <a:ext cx="8856727" cy="1092607"/>
          </a:xfrm>
          <a:prstGeom prst="rect">
            <a:avLst/>
          </a:prstGeom>
          <a:noFill/>
        </p:spPr>
        <p:txBody>
          <a:bodyPr wrap="square" rtlCol="0">
            <a:spAutoFit/>
          </a:bodyPr>
          <a:lstStyle/>
          <a:p>
            <a:pPr algn="ctr"/>
            <a:r>
              <a:rPr kumimoji="1" lang="ja-JP" altLang="en-US" sz="2400" b="1" dirty="0">
                <a:solidFill>
                  <a:srgbClr val="C00000"/>
                </a:solidFill>
                <a:latin typeface="BIZ UDPゴシック" panose="020B0400000000000000" pitchFamily="50" charset="-128"/>
                <a:ea typeface="BIZ UDPゴシック" panose="020B0400000000000000" pitchFamily="50" charset="-128"/>
              </a:rPr>
              <a:t>改めて、法律上の「精神障害者」の定義を確認しましょう</a:t>
            </a:r>
            <a:endParaRPr kumimoji="1" lang="en-US" altLang="ja-JP" sz="2400" b="1" dirty="0">
              <a:solidFill>
                <a:srgbClr val="C00000"/>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dirty="0">
                <a:latin typeface="BIZ UDPゴシック" panose="020B0400000000000000" pitchFamily="50" charset="-128"/>
                <a:ea typeface="BIZ UDPゴシック" panose="020B0400000000000000" pitchFamily="50" charset="-128"/>
              </a:rPr>
              <a:t>　精神保健福祉法では「精神疾患を有する者」</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障害者基本法では「継続的に日常生活又は社会生活に相当な制限を受ける者」</a:t>
            </a:r>
          </a:p>
        </p:txBody>
      </p:sp>
      <p:sp>
        <p:nvSpPr>
          <p:cNvPr id="2" name="平行四辺形 1">
            <a:extLst>
              <a:ext uri="{FF2B5EF4-FFF2-40B4-BE49-F238E27FC236}">
                <a16:creationId xmlns:a16="http://schemas.microsoft.com/office/drawing/2014/main" id="{1DD00625-D3E7-FCF9-80AB-05CBA72600DB}"/>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3" name="吹き出し: 四角形 2">
            <a:extLst>
              <a:ext uri="{FF2B5EF4-FFF2-40B4-BE49-F238E27FC236}">
                <a16:creationId xmlns:a16="http://schemas.microsoft.com/office/drawing/2014/main" id="{2BD4D7FF-43AF-EC44-06EB-A33F4EFCE5A1}"/>
              </a:ext>
            </a:extLst>
          </p:cNvPr>
          <p:cNvSpPr/>
          <p:nvPr/>
        </p:nvSpPr>
        <p:spPr>
          <a:xfrm>
            <a:off x="466262" y="4205782"/>
            <a:ext cx="8973476" cy="1720123"/>
          </a:xfrm>
          <a:prstGeom prst="wedgeRectCallout">
            <a:avLst>
              <a:gd name="adj1" fmla="val -22280"/>
              <a:gd name="adj2" fmla="val -7390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2000" dirty="0">
                <a:solidFill>
                  <a:schemeClr val="tx2"/>
                </a:solidFill>
              </a:rPr>
              <a:t>　　</a:t>
            </a:r>
            <a:endParaRPr kumimoji="1" lang="ja-JP" altLang="en-US" sz="2000" b="1" dirty="0">
              <a:solidFill>
                <a:schemeClr val="tx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8133346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3B13C56-FBF6-0287-075D-12C841B0D368}"/>
              </a:ext>
            </a:extLst>
          </p:cNvPr>
          <p:cNvGraphicFramePr>
            <a:graphicFrameLocks noGrp="1"/>
          </p:cNvGraphicFramePr>
          <p:nvPr>
            <p:extLst>
              <p:ext uri="{D42A27DB-BD31-4B8C-83A1-F6EECF244321}">
                <p14:modId xmlns:p14="http://schemas.microsoft.com/office/powerpoint/2010/main" val="2999235932"/>
              </p:ext>
            </p:extLst>
          </p:nvPr>
        </p:nvGraphicFramePr>
        <p:xfrm>
          <a:off x="273050" y="608991"/>
          <a:ext cx="9359900" cy="5852082"/>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216000">
                <a:tc gridSpan="2">
                  <a:txBody>
                    <a:bodyPr/>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内　容</a:t>
                      </a:r>
                    </a:p>
                  </a:txBody>
                  <a:tcPr marL="91439" marR="91439" marT="45717" marB="45717"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頁</a:t>
                      </a:r>
                    </a:p>
                  </a:txBody>
                  <a:tcPr marL="91439" marR="91439" marT="45717" marB="45717" anchor="ctr">
                    <a:solidFill>
                      <a:schemeClr val="accent1">
                        <a:lumMod val="50000"/>
                      </a:schemeClr>
                    </a:solidFill>
                  </a:tcPr>
                </a:tc>
                <a:extLst>
                  <a:ext uri="{0D108BD9-81ED-4DB2-BD59-A6C34878D82A}">
                    <a16:rowId xmlns:a16="http://schemas.microsoft.com/office/drawing/2014/main" val="10000"/>
                  </a:ext>
                </a:extLst>
              </a:tr>
              <a:tr h="21600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a:t>
                      </a:r>
                    </a:p>
                  </a:txBody>
                  <a:tcPr marL="91439" marR="91439" marT="45717" marB="45717" anchor="ctr">
                    <a:solidFill>
                      <a:schemeClr val="bg2"/>
                    </a:solidFill>
                  </a:tcPr>
                </a:tc>
                <a:extLst>
                  <a:ext uri="{0D108BD9-81ED-4DB2-BD59-A6C34878D82A}">
                    <a16:rowId xmlns:a16="http://schemas.microsoft.com/office/drawing/2014/main" val="10001"/>
                  </a:ext>
                </a:extLst>
              </a:tr>
              <a:tr h="216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3</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本編</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はじめに</a:t>
                      </a:r>
                      <a:endParaRPr kumimoji="1" lang="en-US" altLang="ja-JP" sz="1400" b="1" spc="100" baseline="0"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．精神障害のある方の理解</a:t>
                      </a:r>
                    </a:p>
                  </a:txBody>
                  <a:tcPr marL="91439" marR="91439" marT="45717" marB="45717" anchor="ctr">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2933812002"/>
                  </a:ext>
                </a:extLst>
              </a:tr>
              <a:tr h="216000">
                <a:tc>
                  <a:txBody>
                    <a:bodyPr/>
                    <a:lstStyle/>
                    <a:p>
                      <a:endParaRPr kumimoji="1" lang="ja-JP" altLang="en-US" sz="12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１．メンタルヘルスの課題のある国民・住民</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◆ワーク①　あなたがストレスを感じた時の心身の不調や行動の変化は？</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２．医療的支援を必要とする精神障害のある方（患者）</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３．福祉的支援を必要とする精神障害のある方（生活のしづらさがある方）</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４．「障害者」の定義</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◆ワーク②　どのような配慮が必要？</a:t>
                      </a:r>
                      <a:endParaRPr kumimoji="1" lang="en-US" altLang="ja-JP" sz="12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04"/>
                  </a:ext>
                </a:extLst>
              </a:tr>
              <a:tr h="216000">
                <a:tc>
                  <a:txBody>
                    <a:bodyPr/>
                    <a:lstStyle/>
                    <a:p>
                      <a:endParaRPr kumimoji="1" lang="ja-JP" altLang="en-US" sz="12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．精神障害のある方の障害特性</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18</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5"/>
                  </a:ext>
                </a:extLst>
              </a:tr>
              <a:tr h="216000">
                <a:tc>
                  <a:txBody>
                    <a:bodyPr/>
                    <a:lstStyle/>
                    <a:p>
                      <a:endParaRPr kumimoji="1" lang="ja-JP" altLang="en-US" sz="12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１．疾患と障害が共存している</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２．障害の可逆性がある</a:t>
                      </a:r>
                      <a:endParaRPr kumimoji="1" lang="en-US" altLang="ja-JP"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３．体験としての障害がある</a:t>
                      </a:r>
                      <a:endParaRPr kumimoji="1" lang="en-US" altLang="ja-JP"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a:t>
                      </a:r>
                      <a:r>
                        <a:rPr kumimoji="1" lang="ja-JP" altLang="en-US"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ワーク③　障害特性についてのアセスメント</a:t>
                      </a:r>
                      <a:endParaRPr kumimoji="1" lang="en-US" altLang="ja-JP"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Ⅲ</a:t>
                      </a:r>
                      <a:r>
                        <a:rPr kumimoji="1" lang="ja-JP" altLang="en-US" sz="1400" b="1" spc="100" baseline="0" dirty="0">
                          <a:latin typeface="メイリオ" panose="020B0604030504040204" pitchFamily="50" charset="-128"/>
                          <a:ea typeface="メイリオ" panose="020B0604030504040204" pitchFamily="50" charset="-128"/>
                        </a:rPr>
                        <a:t>．「本人主体」の支援のポイント</a:t>
                      </a:r>
                      <a:endParaRPr kumimoji="1" lang="en-US" altLang="ja-JP" sz="1400" b="1" spc="100" baseline="0"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23</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428651791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spc="100" baseline="0" dirty="0">
                          <a:latin typeface="メイリオ" panose="020B0604030504040204" pitchFamily="50" charset="-128"/>
                          <a:ea typeface="メイリオ" panose="020B0604030504040204" pitchFamily="50" charset="-128"/>
                        </a:rPr>
                        <a:t>１．本人のストレングスへの着目と信頼関係の構築の大切さ</a:t>
                      </a:r>
                      <a:endParaRPr kumimoji="1" lang="en-US" altLang="ja-JP" sz="1200" b="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a:t>
                      </a:r>
                      <a:r>
                        <a:rPr kumimoji="1" lang="ja-JP" altLang="en-US" sz="1200" b="0" spc="100" baseline="0" dirty="0">
                          <a:latin typeface="メイリオ" panose="020B0604030504040204" pitchFamily="50" charset="-128"/>
                          <a:ea typeface="メイリオ" panose="020B0604030504040204" pitchFamily="50" charset="-128"/>
                        </a:rPr>
                        <a:t>．本人を「生活の視点」から捉える</a:t>
                      </a:r>
                      <a:endParaRPr kumimoji="1" lang="en-US" altLang="ja-JP" sz="1200" b="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a:t>
                      </a:r>
                      <a:r>
                        <a:rPr kumimoji="1" lang="ja-JP" altLang="en-US" sz="1200" b="0" spc="100" baseline="0" dirty="0">
                          <a:latin typeface="メイリオ" panose="020B0604030504040204" pitchFamily="50" charset="-128"/>
                          <a:ea typeface="メイリオ" panose="020B0604030504040204" pitchFamily="50" charset="-128"/>
                        </a:rPr>
                        <a:t>ワーク④　</a:t>
                      </a:r>
                      <a:r>
                        <a:rPr kumimoji="1" lang="en-US" altLang="ja-JP" sz="1200" b="0" spc="100" baseline="0" dirty="0">
                          <a:latin typeface="メイリオ" panose="020B0604030504040204" pitchFamily="50" charset="-128"/>
                          <a:ea typeface="メイリオ" panose="020B0604030504040204" pitchFamily="50" charset="-128"/>
                        </a:rPr>
                        <a:t>CW</a:t>
                      </a:r>
                      <a:r>
                        <a:rPr kumimoji="1" lang="ja-JP" altLang="en-US" sz="1200" b="0" spc="100" baseline="0" dirty="0">
                          <a:latin typeface="メイリオ" panose="020B0604030504040204" pitchFamily="50" charset="-128"/>
                          <a:ea typeface="メイリオ" panose="020B0604030504040204" pitchFamily="50" charset="-128"/>
                        </a:rPr>
                        <a:t>としての自己理解に向けたあなたのストレングス</a:t>
                      </a:r>
                      <a:endParaRPr kumimoji="1" lang="en-US" altLang="ja-JP" sz="1200" b="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spc="100" baseline="0" dirty="0">
                          <a:latin typeface="メイリオ" panose="020B0604030504040204" pitchFamily="50" charset="-128"/>
                          <a:ea typeface="メイリオ" panose="020B0604030504040204" pitchFamily="50" charset="-128"/>
                        </a:rPr>
                        <a:t>◆ワーク⑤　あなたが勤務している地域のストレングス（活用可能な社会資源）</a:t>
                      </a:r>
                    </a:p>
                  </a:txBody>
                  <a:tcPr marL="91439" marR="91439" marT="45717" marB="45717" anchor="ctr">
                    <a:noFill/>
                  </a:tcPr>
                </a:tc>
                <a:tc>
                  <a:txBody>
                    <a:bodyPr/>
                    <a:lstStyle/>
                    <a:p>
                      <a:pPr algn="r"/>
                      <a:endParaRPr kumimoji="1" lang="ja-JP" altLang="en-US" sz="1400" b="0"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6794837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おわりに</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31</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42249595"/>
                  </a:ext>
                </a:extLst>
              </a:tr>
              <a:tr h="216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marT="45717" marB="45717"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32</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12"/>
                  </a:ext>
                </a:extLst>
              </a:tr>
              <a:tr h="216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出典・参考図書・文献</a:t>
                      </a:r>
                    </a:p>
                  </a:txBody>
                  <a:tcPr marL="91439" marR="91439" marT="45717" marB="45717" anchor="ctr"/>
                </a:tc>
                <a:tc>
                  <a:txBody>
                    <a:bodyPr/>
                    <a:lstStyle/>
                    <a:p>
                      <a:pPr algn="r"/>
                      <a:r>
                        <a:rPr kumimoji="1" lang="en-US" altLang="ja-JP" sz="1400" dirty="0">
                          <a:latin typeface="メイリオ" panose="020B0604030504040204" pitchFamily="50" charset="-128"/>
                          <a:ea typeface="メイリオ" panose="020B0604030504040204" pitchFamily="50" charset="-128"/>
                        </a:rPr>
                        <a:t>33</a:t>
                      </a: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885A6-E64E-3AE2-0B9F-9C8671B65F6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30F0437-6B32-81FB-9AD8-AEE7441C957C}"/>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br>
              <a:rPr lang="en-US" altLang="ja-JP" sz="3600" dirty="0">
                <a:latin typeface="HGP創英角ｺﾞｼｯｸUB" pitchFamily="50" charset="-128"/>
                <a:ea typeface="HGP創英角ｺﾞｼｯｸUB" pitchFamily="50" charset="-128"/>
              </a:rPr>
            </a:br>
            <a:r>
              <a:rPr lang="ja-JP" altLang="en-US" sz="3600" b="1" dirty="0">
                <a:solidFill>
                  <a:schemeClr val="bg1"/>
                </a:solidFill>
                <a:latin typeface="BIZ UDPゴシック" panose="020B0400000000000000" pitchFamily="50" charset="-128"/>
                <a:ea typeface="BIZ UDPゴシック" panose="020B0400000000000000" pitchFamily="50" charset="-128"/>
              </a:rPr>
              <a:t>１．</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疾患と障害が共存している</a:t>
            </a:r>
            <a:endParaRPr lang="en-US" altLang="ja-JP" sz="3600" b="1" dirty="0">
              <a:solidFill>
                <a:schemeClr val="bg1"/>
              </a:solidFill>
              <a:latin typeface="BIZ UDPゴシック" panose="020B0400000000000000" pitchFamily="50" charset="-128"/>
              <a:ea typeface="BIZ UDPゴシック" panose="020B0400000000000000" pitchFamily="50" charset="-128"/>
            </a:endParaRPr>
          </a:p>
          <a:p>
            <a:pPr>
              <a:defRPr/>
            </a:pPr>
            <a:endParaRPr lang="ja-JP" altLang="en-US" sz="36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7720A4C-D706-4B77-BCDE-10AE630E7411}"/>
              </a:ext>
            </a:extLst>
          </p:cNvPr>
          <p:cNvSpPr txBox="1"/>
          <p:nvPr/>
        </p:nvSpPr>
        <p:spPr>
          <a:xfrm>
            <a:off x="4316294" y="1584112"/>
            <a:ext cx="5400000" cy="3293209"/>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kumimoji="1" lang="ja-JP" altLang="en-US" dirty="0">
                <a:solidFill>
                  <a:schemeClr val="tx2"/>
                </a:solidFill>
                <a:latin typeface="BIZ UDPゴシック" panose="020B0400000000000000" pitchFamily="50" charset="-128"/>
                <a:ea typeface="BIZ UDPゴシック" panose="020B0400000000000000" pitchFamily="50" charset="-128"/>
              </a:rPr>
              <a:t>精神障害のある方は、</a:t>
            </a:r>
            <a:r>
              <a:rPr kumimoji="1" lang="ja-JP" altLang="en-US" b="1" dirty="0">
                <a:solidFill>
                  <a:srgbClr val="C00000"/>
                </a:solidFill>
                <a:latin typeface="BIZ UDPゴシック" panose="020B0400000000000000" pitchFamily="50" charset="-128"/>
                <a:ea typeface="BIZ UDPゴシック" panose="020B0400000000000000" pitchFamily="50" charset="-128"/>
              </a:rPr>
              <a:t>「疾患と障害の共存」</a:t>
            </a:r>
            <a:r>
              <a:rPr kumimoji="1" lang="ja-JP" altLang="en-US" dirty="0">
                <a:solidFill>
                  <a:schemeClr val="tx2"/>
                </a:solidFill>
                <a:latin typeface="BIZ UDPゴシック" panose="020B0400000000000000" pitchFamily="50" charset="-128"/>
                <a:ea typeface="BIZ UDPゴシック" panose="020B0400000000000000" pitchFamily="50" charset="-128"/>
              </a:rPr>
              <a:t>という特性があることから、生活障害をもちます。そのため、</a:t>
            </a:r>
            <a:r>
              <a:rPr kumimoji="1" lang="ja-JP" altLang="en-US" b="1" dirty="0">
                <a:solidFill>
                  <a:srgbClr val="C00000"/>
                </a:solidFill>
                <a:latin typeface="BIZ UDPゴシック" panose="020B0400000000000000" pitchFamily="50" charset="-128"/>
                <a:ea typeface="BIZ UDPゴシック" panose="020B0400000000000000" pitchFamily="50" charset="-128"/>
              </a:rPr>
              <a:t>治療とリハビリテーションと福祉的アプローチ</a:t>
            </a:r>
            <a:r>
              <a:rPr kumimoji="1" lang="ja-JP" altLang="en-US" dirty="0">
                <a:solidFill>
                  <a:schemeClr val="tx2"/>
                </a:solidFill>
                <a:latin typeface="BIZ UDPゴシック" panose="020B0400000000000000" pitchFamily="50" charset="-128"/>
                <a:ea typeface="BIZ UDPゴシック" panose="020B0400000000000000" pitchFamily="50" charset="-128"/>
              </a:rPr>
              <a:t>が有効です。</a:t>
            </a:r>
            <a:endParaRPr kumimoji="1"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r>
              <a:rPr kumimoji="1" lang="ja-JP" altLang="en-US" dirty="0">
                <a:solidFill>
                  <a:schemeClr val="tx2"/>
                </a:solidFill>
                <a:latin typeface="BIZ UDPゴシック" panose="020B0400000000000000" pitchFamily="50" charset="-128"/>
                <a:ea typeface="BIZ UDPゴシック" panose="020B0400000000000000" pitchFamily="50" charset="-128"/>
              </a:rPr>
              <a:t>薬物療法による</a:t>
            </a:r>
            <a:r>
              <a:rPr kumimoji="1" lang="ja-JP" altLang="en-US" b="1" dirty="0">
                <a:solidFill>
                  <a:srgbClr val="C00000"/>
                </a:solidFill>
                <a:latin typeface="BIZ UDPゴシック" panose="020B0400000000000000" pitchFamily="50" charset="-128"/>
                <a:ea typeface="BIZ UDPゴシック" panose="020B0400000000000000" pitchFamily="50" charset="-128"/>
              </a:rPr>
              <a:t>薬の副作用</a:t>
            </a:r>
            <a:r>
              <a:rPr kumimoji="1" lang="ja-JP" altLang="en-US" dirty="0">
                <a:solidFill>
                  <a:schemeClr val="tx2"/>
                </a:solidFill>
                <a:latin typeface="BIZ UDPゴシック" panose="020B0400000000000000" pitchFamily="50" charset="-128"/>
                <a:ea typeface="BIZ UDPゴシック" panose="020B0400000000000000" pitchFamily="50" charset="-128"/>
              </a:rPr>
              <a:t>が</a:t>
            </a:r>
            <a:r>
              <a:rPr kumimoji="1" lang="ja-JP" altLang="en-US" b="1" dirty="0">
                <a:solidFill>
                  <a:srgbClr val="C00000"/>
                </a:solidFill>
                <a:latin typeface="BIZ UDPゴシック" panose="020B0400000000000000" pitchFamily="50" charset="-128"/>
                <a:ea typeface="BIZ UDPゴシック" panose="020B0400000000000000" pitchFamily="50" charset="-128"/>
              </a:rPr>
              <a:t>生活のしづらさに影響</a:t>
            </a:r>
            <a:r>
              <a:rPr kumimoji="1" lang="ja-JP" altLang="en-US" dirty="0">
                <a:solidFill>
                  <a:schemeClr val="tx2"/>
                </a:solidFill>
                <a:latin typeface="BIZ UDPゴシック" panose="020B0400000000000000" pitchFamily="50" charset="-128"/>
                <a:ea typeface="BIZ UDPゴシック" panose="020B0400000000000000" pitchFamily="50" charset="-128"/>
              </a:rPr>
              <a:t>することも多くあります。（例）口喝、手の震え、眠気、思考力や集中力の低下等</a:t>
            </a:r>
            <a:endParaRPr kumimoji="1"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r>
              <a:rPr kumimoji="1" lang="ja-JP" altLang="en-US" dirty="0">
                <a:solidFill>
                  <a:schemeClr val="tx2"/>
                </a:solidFill>
                <a:latin typeface="BIZ UDPゴシック" panose="020B0400000000000000" pitchFamily="50" charset="-128"/>
                <a:ea typeface="BIZ UDPゴシック" panose="020B0400000000000000" pitchFamily="50" charset="-128"/>
              </a:rPr>
              <a:t>リハビリテーションには、認知行動療法、作業療法、社会技能訓練などがあります。</a:t>
            </a:r>
            <a:r>
              <a:rPr kumimoji="1" lang="ja-JP" altLang="en-US" b="1" dirty="0">
                <a:solidFill>
                  <a:srgbClr val="C00000"/>
                </a:solidFill>
                <a:latin typeface="BIZ UDPゴシック" panose="020B0400000000000000" pitchFamily="50" charset="-128"/>
                <a:ea typeface="BIZ UDPゴシック" panose="020B0400000000000000" pitchFamily="50" charset="-128"/>
              </a:rPr>
              <a:t>目指すのは生活機能のプラス面の増加・向上</a:t>
            </a:r>
            <a:r>
              <a:rPr kumimoji="1" lang="ja-JP" altLang="en-US" dirty="0">
                <a:solidFill>
                  <a:schemeClr val="tx2"/>
                </a:solidFill>
                <a:latin typeface="BIZ UDPゴシック" panose="020B0400000000000000" pitchFamily="50" charset="-128"/>
                <a:ea typeface="BIZ UDPゴシック" panose="020B0400000000000000" pitchFamily="50" charset="-128"/>
              </a:rPr>
              <a:t>であり、マイナス面の軽減ではありません。</a:t>
            </a:r>
            <a:endParaRPr lang="en-US" altLang="ja-JP" sz="1600" dirty="0"/>
          </a:p>
        </p:txBody>
      </p:sp>
      <p:sp>
        <p:nvSpPr>
          <p:cNvPr id="10" name="スライド番号プレースホルダー 2">
            <a:extLst>
              <a:ext uri="{FF2B5EF4-FFF2-40B4-BE49-F238E27FC236}">
                <a16:creationId xmlns:a16="http://schemas.microsoft.com/office/drawing/2014/main" id="{F888EB5A-7126-062C-0D36-DA08A0AB598D}"/>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19</a:t>
            </a:fld>
            <a:endParaRPr lang="ja-JP" altLang="en-US" sz="1000">
              <a:solidFill>
                <a:srgbClr val="898989"/>
              </a:solidFill>
            </a:endParaRPr>
          </a:p>
        </p:txBody>
      </p:sp>
      <p:sp>
        <p:nvSpPr>
          <p:cNvPr id="8" name="タイトル 1">
            <a:extLst>
              <a:ext uri="{FF2B5EF4-FFF2-40B4-BE49-F238E27FC236}">
                <a16:creationId xmlns:a16="http://schemas.microsoft.com/office/drawing/2014/main" id="{5F01869C-580E-7514-DBE1-D92E3416EE73}"/>
              </a:ext>
            </a:extLst>
          </p:cNvPr>
          <p:cNvSpPr txBox="1">
            <a:spLocks/>
          </p:cNvSpPr>
          <p:nvPr/>
        </p:nvSpPr>
        <p:spPr bwMode="auto">
          <a:xfrm>
            <a:off x="75310" y="1578022"/>
            <a:ext cx="4030346" cy="514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lnSpcReduction="10000"/>
          </a:bodyPr>
          <a:lst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defRPr/>
            </a:pPr>
            <a:r>
              <a:rPr lang="ja-JP" altLang="en-US" sz="3250">
                <a:solidFill>
                  <a:schemeClr val="tx2"/>
                </a:solidFill>
                <a:latin typeface="BIZ UDPゴシック" panose="020B0400000000000000" pitchFamily="50" charset="-128"/>
                <a:ea typeface="BIZ UDPゴシック" panose="020B0400000000000000" pitchFamily="50" charset="-128"/>
              </a:rPr>
              <a:t>　　　　　</a:t>
            </a:r>
            <a:br>
              <a:rPr lang="en-US" altLang="ja-JP" sz="3250">
                <a:solidFill>
                  <a:schemeClr val="tx2"/>
                </a:solidFill>
                <a:latin typeface="BIZ UDPゴシック" panose="020B0400000000000000" pitchFamily="50" charset="-128"/>
                <a:ea typeface="BIZ UDPゴシック" panose="020B0400000000000000" pitchFamily="50" charset="-128"/>
              </a:rPr>
            </a:br>
            <a:r>
              <a:rPr lang="en-US" altLang="ja-JP" sz="3250">
                <a:solidFill>
                  <a:schemeClr val="tx2"/>
                </a:solidFill>
                <a:latin typeface="BIZ UDPゴシック" panose="020B0400000000000000" pitchFamily="50" charset="-128"/>
                <a:ea typeface="BIZ UDPゴシック" panose="020B0400000000000000" pitchFamily="50" charset="-128"/>
              </a:rPr>
              <a:t> </a:t>
            </a:r>
            <a:br>
              <a:rPr lang="en-US" altLang="ja-JP" sz="3250">
                <a:solidFill>
                  <a:schemeClr val="tx2"/>
                </a:solidFill>
                <a:latin typeface="BIZ UDPゴシック" panose="020B0400000000000000" pitchFamily="50" charset="-128"/>
                <a:ea typeface="BIZ UDPゴシック" panose="020B0400000000000000" pitchFamily="50" charset="-128"/>
              </a:rPr>
            </a:br>
            <a:r>
              <a:rPr lang="ja-JP" altLang="en-US" sz="3250">
                <a:solidFill>
                  <a:schemeClr val="tx2"/>
                </a:solidFill>
                <a:latin typeface="BIZ UDPゴシック" panose="020B0400000000000000" pitchFamily="50" charset="-128"/>
                <a:ea typeface="BIZ UDPゴシック" panose="020B0400000000000000" pitchFamily="50" charset="-128"/>
              </a:rPr>
              <a:t>　</a:t>
            </a: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r>
              <a:rPr lang="ja-JP" altLang="en-US" sz="2519" b="1">
                <a:solidFill>
                  <a:schemeClr val="tx2"/>
                </a:solidFill>
                <a:latin typeface="BIZ UDPゴシック" panose="020B0400000000000000" pitchFamily="50" charset="-128"/>
                <a:ea typeface="BIZ UDPゴシック" panose="020B0400000000000000" pitchFamily="50" charset="-128"/>
              </a:rPr>
              <a:t>　　　　　　　　　</a:t>
            </a:r>
            <a:br>
              <a:rPr lang="en-US" altLang="ja-JP" sz="2519" b="1">
                <a:solidFill>
                  <a:schemeClr val="tx2"/>
                </a:solidFill>
                <a:latin typeface="BIZ UDPゴシック" panose="020B0400000000000000" pitchFamily="50" charset="-128"/>
                <a:ea typeface="BIZ UDPゴシック" panose="020B0400000000000000" pitchFamily="50" charset="-128"/>
              </a:rPr>
            </a:br>
            <a:br>
              <a:rPr lang="en-US" altLang="ja-JP" sz="2519" b="1">
                <a:solidFill>
                  <a:schemeClr val="tx2"/>
                </a:solidFill>
                <a:latin typeface="BIZ UDPゴシック" panose="020B0400000000000000" pitchFamily="50" charset="-128"/>
                <a:ea typeface="BIZ UDPゴシック" panose="020B0400000000000000" pitchFamily="50" charset="-128"/>
              </a:rPr>
            </a:br>
            <a:br>
              <a:rPr lang="en-US" altLang="ja-JP" sz="2194">
                <a:solidFill>
                  <a:schemeClr val="tx2"/>
                </a:solidFill>
                <a:latin typeface="BIZ UDPゴシック" panose="020B0400000000000000" pitchFamily="50" charset="-128"/>
                <a:ea typeface="BIZ UDPゴシック" panose="020B0400000000000000" pitchFamily="50" charset="-128"/>
              </a:rPr>
            </a:br>
            <a:br>
              <a:rPr lang="en-US" altLang="ja-JP" sz="3250">
                <a:solidFill>
                  <a:schemeClr val="tx2"/>
                </a:solidFill>
                <a:latin typeface="BIZ UDPゴシック" panose="020B0400000000000000" pitchFamily="50" charset="-128"/>
                <a:ea typeface="BIZ UDPゴシック" panose="020B0400000000000000" pitchFamily="50" charset="-128"/>
              </a:rPr>
            </a:br>
            <a:endParaRPr lang="ja-JP" altLang="en-US" sz="3250" dirty="0">
              <a:solidFill>
                <a:schemeClr val="tx2"/>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353552B4-5D91-44BB-CD2D-A9F81324AE18}"/>
              </a:ext>
            </a:extLst>
          </p:cNvPr>
          <p:cNvSpPr txBox="1"/>
          <p:nvPr/>
        </p:nvSpPr>
        <p:spPr>
          <a:xfrm>
            <a:off x="345018" y="2736688"/>
            <a:ext cx="3490930" cy="615553"/>
          </a:xfrm>
          <a:prstGeom prst="rect">
            <a:avLst/>
          </a:prstGeom>
          <a:noFill/>
        </p:spPr>
        <p:txBody>
          <a:bodyPr wrap="square" rtlCol="0">
            <a:spAutoFit/>
          </a:body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a:t>
            </a:r>
            <a:r>
              <a:rPr lang="en-US" altLang="ja-JP" sz="2000" b="1" dirty="0">
                <a:solidFill>
                  <a:schemeClr val="bg1"/>
                </a:solidFill>
                <a:latin typeface="BIZ UDPゴシック" panose="020B0400000000000000" pitchFamily="50" charset="-128"/>
                <a:ea typeface="BIZ UDPゴシック" panose="020B0400000000000000" pitchFamily="50" charset="-128"/>
              </a:rPr>
              <a:t>ICF</a:t>
            </a:r>
            <a:r>
              <a:rPr lang="ja-JP" altLang="en-US" sz="2000" b="1" dirty="0">
                <a:solidFill>
                  <a:schemeClr val="bg1"/>
                </a:solidFill>
                <a:latin typeface="BIZ UDPゴシック" panose="020B0400000000000000" pitchFamily="50" charset="-128"/>
                <a:ea typeface="BIZ UDPゴシック" panose="020B0400000000000000" pitchFamily="50" charset="-128"/>
              </a:rPr>
              <a:t>の生活機能モデル」</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400" b="1" dirty="0">
                <a:solidFill>
                  <a:schemeClr val="bg1"/>
                </a:solidFill>
                <a:latin typeface="BIZ UDPゴシック" panose="020B0400000000000000" pitchFamily="50" charset="-128"/>
                <a:ea typeface="BIZ UDPゴシック" panose="020B0400000000000000" pitchFamily="50" charset="-128"/>
              </a:rPr>
              <a:t>（</a:t>
            </a:r>
            <a:r>
              <a:rPr lang="en-US" altLang="ja-JP" sz="1400" b="1" dirty="0">
                <a:solidFill>
                  <a:schemeClr val="bg1"/>
                </a:solidFill>
                <a:latin typeface="BIZ UDPゴシック" panose="020B0400000000000000" pitchFamily="50" charset="-128"/>
                <a:ea typeface="BIZ UDPゴシック" panose="020B0400000000000000" pitchFamily="50" charset="-128"/>
              </a:rPr>
              <a:t>p.13</a:t>
            </a:r>
            <a:r>
              <a:rPr lang="ja-JP" altLang="en-US" sz="1400" b="1" dirty="0">
                <a:solidFill>
                  <a:schemeClr val="bg1"/>
                </a:solidFill>
                <a:latin typeface="BIZ UDPゴシック" panose="020B0400000000000000" pitchFamily="50" charset="-128"/>
                <a:ea typeface="BIZ UDPゴシック" panose="020B0400000000000000" pitchFamily="50" charset="-128"/>
              </a:rPr>
              <a:t>再掲）</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pic>
        <p:nvPicPr>
          <p:cNvPr id="11" name="図 10" descr="ダイアグラム&#10;&#10;AI によって生成されたコンテンツは間違っている可能性があります。">
            <a:extLst>
              <a:ext uri="{FF2B5EF4-FFF2-40B4-BE49-F238E27FC236}">
                <a16:creationId xmlns:a16="http://schemas.microsoft.com/office/drawing/2014/main" id="{FFAC7F2D-BDFA-ABCD-DD64-F7329731F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11" y="3744713"/>
            <a:ext cx="3715268" cy="1495634"/>
          </a:xfrm>
          <a:prstGeom prst="rect">
            <a:avLst/>
          </a:prstGeom>
        </p:spPr>
      </p:pic>
      <p:sp>
        <p:nvSpPr>
          <p:cNvPr id="12" name="正方形/長方形 11">
            <a:extLst>
              <a:ext uri="{FF2B5EF4-FFF2-40B4-BE49-F238E27FC236}">
                <a16:creationId xmlns:a16="http://schemas.microsoft.com/office/drawing/2014/main" id="{129E4A8B-1294-659E-47CC-27A3ACCFED06}"/>
              </a:ext>
            </a:extLst>
          </p:cNvPr>
          <p:cNvSpPr/>
          <p:nvPr/>
        </p:nvSpPr>
        <p:spPr>
          <a:xfrm>
            <a:off x="784830" y="4877321"/>
            <a:ext cx="2421082" cy="396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758E45E-633C-E3E4-EB0E-4707BB973041}"/>
              </a:ext>
            </a:extLst>
          </p:cNvPr>
          <p:cNvSpPr txBox="1"/>
          <p:nvPr/>
        </p:nvSpPr>
        <p:spPr>
          <a:xfrm>
            <a:off x="3140862" y="5033757"/>
            <a:ext cx="761134" cy="246221"/>
          </a:xfrm>
          <a:prstGeom prst="rect">
            <a:avLst/>
          </a:prstGeom>
          <a:noFill/>
        </p:spPr>
        <p:txBody>
          <a:bodyPr wrap="square">
            <a:spAutoFit/>
          </a:bodyPr>
          <a:lstStyle/>
          <a:p>
            <a:pPr algn="ctr"/>
            <a:r>
              <a:rPr lang="ja-JP" altLang="en-US" sz="1000" b="1" dirty="0">
                <a:solidFill>
                  <a:srgbClr val="FF0000"/>
                </a:solidFill>
                <a:latin typeface="ＭＳ ゴシック" panose="020B0609070205080204" pitchFamily="49" charset="-128"/>
                <a:ea typeface="ＭＳ ゴシック" panose="020B0609070205080204" pitchFamily="49" charset="-128"/>
              </a:rPr>
              <a:t>背景因子</a:t>
            </a:r>
          </a:p>
        </p:txBody>
      </p:sp>
      <p:sp>
        <p:nvSpPr>
          <p:cNvPr id="5" name="テキスト ボックス 4">
            <a:extLst>
              <a:ext uri="{FF2B5EF4-FFF2-40B4-BE49-F238E27FC236}">
                <a16:creationId xmlns:a16="http://schemas.microsoft.com/office/drawing/2014/main" id="{7B4DFE11-740D-4814-961C-6CD9DF8F07A5}"/>
              </a:ext>
            </a:extLst>
          </p:cNvPr>
          <p:cNvSpPr txBox="1"/>
          <p:nvPr/>
        </p:nvSpPr>
        <p:spPr>
          <a:xfrm>
            <a:off x="4501343" y="5527568"/>
            <a:ext cx="5110247" cy="1198381"/>
          </a:xfrm>
          <a:prstGeom prst="rect">
            <a:avLst/>
          </a:prstGeom>
          <a:solidFill>
            <a:schemeClr val="accent6">
              <a:lumMod val="20000"/>
              <a:lumOff val="80000"/>
            </a:schemeClr>
          </a:solidFill>
        </p:spPr>
        <p:txBody>
          <a:bodyPr wrap="square" rtlCol="0">
            <a:noAutofit/>
          </a:bodyPr>
          <a:lstStyle/>
          <a:p>
            <a:pPr algn="ctr"/>
            <a:r>
              <a:rPr kumimoji="1" lang="ja-JP" altLang="en-US" sz="1600" dirty="0">
                <a:solidFill>
                  <a:schemeClr val="tx2"/>
                </a:solidFill>
                <a:latin typeface="BIZ UDPゴシック" panose="020B0400000000000000" pitchFamily="50" charset="-128"/>
                <a:ea typeface="BIZ UDPゴシック" panose="020B0400000000000000" pitchFamily="50" charset="-128"/>
              </a:rPr>
              <a:t>１９８６年公衆衛生審議会意見具申</a:t>
            </a:r>
            <a:endParaRPr kumimoji="1" lang="en-US" altLang="ja-JP" sz="1600" dirty="0">
              <a:solidFill>
                <a:schemeClr val="tx2"/>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600" dirty="0">
                <a:solidFill>
                  <a:schemeClr val="tx2"/>
                </a:solidFill>
                <a:latin typeface="BIZ UDPゴシック" panose="020B0400000000000000" pitchFamily="50" charset="-128"/>
                <a:ea typeface="BIZ UDPゴシック" panose="020B0400000000000000" pitchFamily="50" charset="-128"/>
              </a:rPr>
              <a:t>「精神障害者が単なる描写というだけでなく、社会生活遂行上の困難、不自由、不利益を有する障害者であるという点を共通理解とする必要がある」</a:t>
            </a:r>
            <a:endParaRPr kumimoji="1" lang="en-US" altLang="ja-JP" sz="1600" dirty="0">
              <a:solidFill>
                <a:schemeClr val="tx2"/>
              </a:solidFill>
              <a:latin typeface="BIZ UDPゴシック" panose="020B0400000000000000" pitchFamily="50" charset="-128"/>
              <a:ea typeface="BIZ UDPゴシック" panose="020B0400000000000000" pitchFamily="50" charset="-128"/>
            </a:endParaRPr>
          </a:p>
        </p:txBody>
      </p:sp>
      <p:pic>
        <p:nvPicPr>
          <p:cNvPr id="7" name="図 2" descr="ランプ, 光 が含まれている画像&#10;&#10;AI によって生成されたコンテンツは間違っている可能性があります。">
            <a:extLst>
              <a:ext uri="{FF2B5EF4-FFF2-40B4-BE49-F238E27FC236}">
                <a16:creationId xmlns:a16="http://schemas.microsoft.com/office/drawing/2014/main" id="{44F2B27F-59F5-DEE9-3660-B3BBDE65F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flipH="1">
            <a:off x="4657104" y="4898700"/>
            <a:ext cx="1189974" cy="12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楕円 14">
            <a:extLst>
              <a:ext uri="{FF2B5EF4-FFF2-40B4-BE49-F238E27FC236}">
                <a16:creationId xmlns:a16="http://schemas.microsoft.com/office/drawing/2014/main" id="{54AE6083-EA7F-40F0-BC52-F8A223A6922E}"/>
              </a:ext>
            </a:extLst>
          </p:cNvPr>
          <p:cNvSpPr/>
          <p:nvPr/>
        </p:nvSpPr>
        <p:spPr>
          <a:xfrm>
            <a:off x="97971" y="3705082"/>
            <a:ext cx="3737172" cy="1047913"/>
          </a:xfrm>
          <a:prstGeom prst="ellipse">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四角形 13">
            <a:extLst>
              <a:ext uri="{FF2B5EF4-FFF2-40B4-BE49-F238E27FC236}">
                <a16:creationId xmlns:a16="http://schemas.microsoft.com/office/drawing/2014/main" id="{7FBA4B22-2096-9731-ECC8-C917E6707836}"/>
              </a:ext>
            </a:extLst>
          </p:cNvPr>
          <p:cNvSpPr/>
          <p:nvPr/>
        </p:nvSpPr>
        <p:spPr>
          <a:xfrm>
            <a:off x="2572069" y="3513585"/>
            <a:ext cx="1759525" cy="432000"/>
          </a:xfrm>
          <a:prstGeom prst="wedgeRectCallout">
            <a:avLst>
              <a:gd name="adj1" fmla="val -42991"/>
              <a:gd name="adj2" fmla="val 10036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1200" b="1" dirty="0">
                <a:latin typeface="BIZ UDPゴシック" panose="020B0400000000000000" pitchFamily="50" charset="-128"/>
                <a:ea typeface="BIZ UDPゴシック" panose="020B0400000000000000" pitchFamily="50" charset="-128"/>
              </a:rPr>
              <a:t>双方向の矢印が重要！</a:t>
            </a:r>
            <a:endParaRPr kumimoji="1" lang="en-US" altLang="ja-JP" sz="1200" b="1" dirty="0">
              <a:latin typeface="BIZ UDPゴシック" panose="020B0400000000000000" pitchFamily="50" charset="-128"/>
              <a:ea typeface="BIZ UDPゴシック" panose="020B0400000000000000" pitchFamily="50" charset="-128"/>
            </a:endParaRPr>
          </a:p>
          <a:p>
            <a:pPr algn="just"/>
            <a:r>
              <a:rPr kumimoji="1" lang="ja-JP" altLang="en-US" sz="1200" b="1" dirty="0">
                <a:latin typeface="BIZ UDPゴシック" panose="020B0400000000000000" pitchFamily="50" charset="-128"/>
                <a:ea typeface="BIZ UDPゴシック" panose="020B0400000000000000" pitchFamily="50" charset="-128"/>
              </a:rPr>
              <a:t>（＝相互に作用する）</a:t>
            </a:r>
            <a:endParaRPr kumimoji="1" lang="ja-JP" altLang="en-US" sz="1200" b="1" dirty="0"/>
          </a:p>
        </p:txBody>
      </p:sp>
    </p:spTree>
    <p:extLst>
      <p:ext uri="{BB962C8B-B14F-4D97-AF65-F5344CB8AC3E}">
        <p14:creationId xmlns:p14="http://schemas.microsoft.com/office/powerpoint/2010/main" val="1126787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FBD04-66E7-575E-6A50-803CE407F2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053BA6D-30C5-F86E-7A43-03B88EA90098}"/>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en-US" altLang="ja-JP" sz="3700" b="1" dirty="0">
                <a:solidFill>
                  <a:schemeClr val="bg1"/>
                </a:solidFill>
                <a:latin typeface="BIZ UDPゴシック" panose="020B0400000000000000" pitchFamily="50" charset="-128"/>
                <a:ea typeface="BIZ UDPゴシック" panose="020B0400000000000000" pitchFamily="50" charset="-128"/>
              </a:rPr>
              <a:t>2.</a:t>
            </a:r>
            <a:r>
              <a:rPr lang="ja-JP" altLang="en-US" sz="3700" b="1" dirty="0">
                <a:solidFill>
                  <a:schemeClr val="bg1"/>
                </a:solidFill>
                <a:latin typeface="BIZ UDPゴシック" panose="020B0400000000000000" pitchFamily="50" charset="-128"/>
                <a:ea typeface="BIZ UDPゴシック" panose="020B0400000000000000" pitchFamily="50" charset="-128"/>
              </a:rPr>
              <a:t>障害の可逆性がある</a:t>
            </a:r>
            <a:endParaRPr lang="en-US" altLang="ja-JP" sz="37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5B42C11-5E37-5E26-F496-067155B29FCF}"/>
              </a:ext>
            </a:extLst>
          </p:cNvPr>
          <p:cNvSpPr txBox="1"/>
          <p:nvPr/>
        </p:nvSpPr>
        <p:spPr>
          <a:xfrm>
            <a:off x="4297589" y="1578022"/>
            <a:ext cx="5400000" cy="5262979"/>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altLang="ja-JP" dirty="0">
                <a:solidFill>
                  <a:schemeClr val="tx2"/>
                </a:solidFill>
                <a:latin typeface="BIZ UDPゴシック" panose="020B0400000000000000" pitchFamily="50" charset="-128"/>
                <a:ea typeface="BIZ UDPゴシック" panose="020B0400000000000000" pitchFamily="50" charset="-128"/>
              </a:rPr>
              <a:t>ICF</a:t>
            </a:r>
            <a:r>
              <a:rPr lang="ja-JP" altLang="en-US" dirty="0">
                <a:solidFill>
                  <a:schemeClr val="tx2"/>
                </a:solidFill>
                <a:latin typeface="BIZ UDPゴシック" panose="020B0400000000000000" pitchFamily="50" charset="-128"/>
                <a:ea typeface="BIZ UDPゴシック" panose="020B0400000000000000" pitchFamily="50" charset="-128"/>
              </a:rPr>
              <a:t>モデルの特徴は、</a:t>
            </a:r>
            <a:r>
              <a:rPr lang="ja-JP" altLang="en-US" b="1" dirty="0">
                <a:solidFill>
                  <a:srgbClr val="C00000"/>
                </a:solidFill>
                <a:latin typeface="BIZ UDPゴシック" panose="020B0400000000000000" pitchFamily="50" charset="-128"/>
                <a:ea typeface="BIZ UDPゴシック" panose="020B0400000000000000" pitchFamily="50" charset="-128"/>
              </a:rPr>
              <a:t>各要素間に双方向の矢印（↔）</a:t>
            </a:r>
            <a:r>
              <a:rPr lang="ja-JP" altLang="en-US" dirty="0">
                <a:solidFill>
                  <a:schemeClr val="tx2"/>
                </a:solidFill>
                <a:latin typeface="BIZ UDPゴシック" panose="020B0400000000000000" pitchFamily="50" charset="-128"/>
                <a:ea typeface="BIZ UDPゴシック" panose="020B0400000000000000" pitchFamily="50" charset="-128"/>
              </a:rPr>
              <a:t>が示されている点にあり、生活機能は健康状態や背景因子と相互に影響し合うものとされています。 </a:t>
            </a: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r>
              <a:rPr lang="ja-JP" altLang="en-US" dirty="0">
                <a:solidFill>
                  <a:schemeClr val="tx2"/>
                </a:solidFill>
                <a:latin typeface="BIZ UDPゴシック" panose="020B0400000000000000" pitchFamily="50" charset="-128"/>
                <a:ea typeface="BIZ UDPゴシック" panose="020B0400000000000000" pitchFamily="50" charset="-128"/>
              </a:rPr>
              <a:t>各要素が相互に影響することから、</a:t>
            </a:r>
            <a:r>
              <a:rPr lang="ja-JP" altLang="en-US" b="1" dirty="0">
                <a:solidFill>
                  <a:srgbClr val="C00000"/>
                </a:solidFill>
                <a:latin typeface="BIZ UDPゴシック" panose="020B0400000000000000" pitchFamily="50" charset="-128"/>
                <a:ea typeface="BIZ UDPゴシック" panose="020B0400000000000000" pitchFamily="50" charset="-128"/>
              </a:rPr>
              <a:t>障害が固定せず</a:t>
            </a:r>
            <a:r>
              <a:rPr lang="ja-JP" altLang="en-US" dirty="0">
                <a:solidFill>
                  <a:schemeClr val="tx2"/>
                </a:solidFill>
                <a:latin typeface="BIZ UDPゴシック" panose="020B0400000000000000" pitchFamily="50" charset="-128"/>
                <a:ea typeface="BIZ UDPゴシック" panose="020B0400000000000000" pitchFamily="50" charset="-128"/>
              </a:rPr>
              <a:t>、一度のアセスメントで本人の全体を理解することは難しいといえます。そのため、チームで行うことが大切です。</a:t>
            </a: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r>
              <a:rPr lang="ja-JP" altLang="en-US" dirty="0">
                <a:solidFill>
                  <a:schemeClr val="tx2"/>
                </a:solidFill>
                <a:latin typeface="BIZ UDPゴシック" panose="020B0400000000000000" pitchFamily="50" charset="-128"/>
                <a:ea typeface="BIZ UDPゴシック" panose="020B0400000000000000" pitchFamily="50" charset="-128"/>
              </a:rPr>
              <a:t>各要素が相互に影響することから、本人の支援は治療・リハビリテーション・福祉のどの領域から始めてもよく、同時に３つのアプローチをすることが有効です。</a:t>
            </a: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r>
              <a:rPr lang="ja-JP" altLang="en-US" dirty="0">
                <a:solidFill>
                  <a:schemeClr val="tx2"/>
                </a:solidFill>
                <a:latin typeface="BIZ UDPゴシック" panose="020B0400000000000000" pitchFamily="50" charset="-128"/>
                <a:ea typeface="BIZ UDPゴシック" panose="020B0400000000000000" pitchFamily="50" charset="-128"/>
              </a:rPr>
              <a:t>環境因子や個人因子が生活機能に影響し、精神症状がよくなることがあります。</a:t>
            </a:r>
            <a:endParaRPr lang="en-US" altLang="ja-JP" dirty="0">
              <a:solidFill>
                <a:schemeClr val="tx2"/>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554E94B6-8FEB-1651-AF1D-3FB13D366957}"/>
              </a:ext>
            </a:extLst>
          </p:cNvPr>
          <p:cNvSpPr>
            <a:spLocks noGrp="1"/>
          </p:cNvSpPr>
          <p:nvPr>
            <p:ph type="title"/>
          </p:nvPr>
        </p:nvSpPr>
        <p:spPr>
          <a:xfrm>
            <a:off x="75310" y="1578022"/>
            <a:ext cx="4030346" cy="5148000"/>
          </a:xfrm>
          <a:solidFill>
            <a:schemeClr val="accent1"/>
          </a:solidFill>
        </p:spPr>
        <p:txBody>
          <a:bodyPr>
            <a:normAutofit fontScale="90000"/>
          </a:bodyPr>
          <a:lstStyle/>
          <a:p>
            <a:pPr eaLnBrk="1" hangingPunct="1">
              <a:spcBef>
                <a:spcPct val="0"/>
              </a:spcBef>
              <a:buFontTx/>
              <a:buNone/>
              <a:defRPr/>
            </a:pPr>
            <a:r>
              <a:rPr lang="ja-JP" altLang="en-US" sz="3250" dirty="0">
                <a:solidFill>
                  <a:schemeClr val="tx2"/>
                </a:solidFill>
                <a:latin typeface="BIZ UDPゴシック" panose="020B0400000000000000" pitchFamily="50" charset="-128"/>
                <a:ea typeface="BIZ UDPゴシック" panose="020B0400000000000000" pitchFamily="50" charset="-128"/>
              </a:rPr>
              <a:t>　　　　　</a:t>
            </a:r>
            <a:br>
              <a:rPr lang="en-US" altLang="ja-JP" sz="3250" dirty="0">
                <a:solidFill>
                  <a:schemeClr val="tx2"/>
                </a:solidFill>
                <a:latin typeface="BIZ UDPゴシック" panose="020B0400000000000000" pitchFamily="50" charset="-128"/>
                <a:ea typeface="BIZ UDPゴシック" panose="020B0400000000000000" pitchFamily="50" charset="-128"/>
              </a:rPr>
            </a:br>
            <a:r>
              <a:rPr lang="en-US" altLang="ja-JP" sz="3250" dirty="0">
                <a:solidFill>
                  <a:schemeClr val="tx2"/>
                </a:solidFill>
                <a:latin typeface="BIZ UDPゴシック" panose="020B0400000000000000" pitchFamily="50" charset="-128"/>
                <a:ea typeface="BIZ UDPゴシック" panose="020B0400000000000000" pitchFamily="50" charset="-128"/>
              </a:rPr>
              <a:t> </a:t>
            </a:r>
            <a:br>
              <a:rPr lang="en-US" altLang="ja-JP" sz="3250" dirty="0">
                <a:solidFill>
                  <a:schemeClr val="tx2"/>
                </a:solidFill>
                <a:latin typeface="BIZ UDPゴシック" panose="020B0400000000000000" pitchFamily="50" charset="-128"/>
                <a:ea typeface="BIZ UDPゴシック" panose="020B0400000000000000" pitchFamily="50" charset="-128"/>
              </a:rPr>
            </a:br>
            <a:r>
              <a:rPr lang="ja-JP" altLang="en-US" sz="3250" dirty="0">
                <a:solidFill>
                  <a:schemeClr val="tx2"/>
                </a:solidFill>
                <a:latin typeface="BIZ UDPゴシック" panose="020B0400000000000000" pitchFamily="50" charset="-128"/>
                <a:ea typeface="BIZ UDPゴシック" panose="020B0400000000000000" pitchFamily="50" charset="-128"/>
              </a:rPr>
              <a:t>　</a:t>
            </a: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r>
              <a:rPr lang="ja-JP" altLang="en-US" sz="2519" b="1" dirty="0">
                <a:solidFill>
                  <a:schemeClr val="tx2"/>
                </a:solidFill>
                <a:latin typeface="BIZ UDPゴシック" panose="020B0400000000000000" pitchFamily="50" charset="-128"/>
                <a:ea typeface="BIZ UDPゴシック" panose="020B0400000000000000" pitchFamily="50" charset="-128"/>
              </a:rPr>
              <a:t>　　　　　　　　　</a:t>
            </a:r>
            <a:br>
              <a:rPr lang="en-US" altLang="ja-JP" sz="2519" b="1" dirty="0">
                <a:solidFill>
                  <a:schemeClr val="tx2"/>
                </a:solidFill>
                <a:latin typeface="BIZ UDPゴシック" panose="020B0400000000000000" pitchFamily="50" charset="-128"/>
                <a:ea typeface="BIZ UDPゴシック" panose="020B0400000000000000" pitchFamily="50" charset="-128"/>
              </a:rPr>
            </a:br>
            <a:br>
              <a:rPr lang="en-US" altLang="ja-JP" sz="2519" b="1" dirty="0">
                <a:solidFill>
                  <a:schemeClr val="tx2"/>
                </a:solidFill>
                <a:latin typeface="BIZ UDPゴシック" panose="020B0400000000000000" pitchFamily="50" charset="-128"/>
                <a:ea typeface="BIZ UDPゴシック" panose="020B0400000000000000" pitchFamily="50" charset="-128"/>
              </a:rPr>
            </a:br>
            <a:br>
              <a:rPr lang="en-US" altLang="ja-JP" sz="2194" dirty="0">
                <a:solidFill>
                  <a:schemeClr val="tx2"/>
                </a:solidFill>
                <a:latin typeface="BIZ UDPゴシック" panose="020B0400000000000000" pitchFamily="50" charset="-128"/>
                <a:ea typeface="BIZ UDPゴシック" panose="020B0400000000000000" pitchFamily="50" charset="-128"/>
              </a:rPr>
            </a:br>
            <a:br>
              <a:rPr lang="en-US" altLang="ja-JP" sz="3250" dirty="0">
                <a:solidFill>
                  <a:schemeClr val="tx2"/>
                </a:solidFill>
                <a:latin typeface="BIZ UDPゴシック" panose="020B0400000000000000" pitchFamily="50" charset="-128"/>
                <a:ea typeface="BIZ UDPゴシック" panose="020B0400000000000000" pitchFamily="50" charset="-128"/>
              </a:rPr>
            </a:br>
            <a:endParaRPr lang="ja-JP" altLang="en-US" sz="3250" dirty="0">
              <a:solidFill>
                <a:schemeClr val="tx2"/>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06BD8241-54B1-CDFF-D5DE-5968D43092B4}"/>
              </a:ext>
            </a:extLst>
          </p:cNvPr>
          <p:cNvSpPr txBox="1"/>
          <p:nvPr/>
        </p:nvSpPr>
        <p:spPr>
          <a:xfrm>
            <a:off x="345018" y="2736688"/>
            <a:ext cx="3490930" cy="615553"/>
          </a:xfrm>
          <a:prstGeom prst="rect">
            <a:avLst/>
          </a:prstGeom>
          <a:noFill/>
        </p:spPr>
        <p:txBody>
          <a:bodyPr wrap="square" rtlCol="0">
            <a:spAutoFit/>
          </a:body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a:t>
            </a:r>
            <a:r>
              <a:rPr lang="en-US" altLang="ja-JP" sz="2000" b="1" dirty="0">
                <a:solidFill>
                  <a:schemeClr val="bg1"/>
                </a:solidFill>
                <a:latin typeface="BIZ UDPゴシック" panose="020B0400000000000000" pitchFamily="50" charset="-128"/>
                <a:ea typeface="BIZ UDPゴシック" panose="020B0400000000000000" pitchFamily="50" charset="-128"/>
              </a:rPr>
              <a:t>ICF</a:t>
            </a:r>
            <a:r>
              <a:rPr lang="ja-JP" altLang="en-US" sz="2000" b="1" dirty="0">
                <a:solidFill>
                  <a:schemeClr val="bg1"/>
                </a:solidFill>
                <a:latin typeface="BIZ UDPゴシック" panose="020B0400000000000000" pitchFamily="50" charset="-128"/>
                <a:ea typeface="BIZ UDPゴシック" panose="020B0400000000000000" pitchFamily="50" charset="-128"/>
              </a:rPr>
              <a:t>の生活機能モデル」</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400" b="1" dirty="0">
                <a:solidFill>
                  <a:schemeClr val="bg1"/>
                </a:solidFill>
                <a:latin typeface="BIZ UDPゴシック" panose="020B0400000000000000" pitchFamily="50" charset="-128"/>
                <a:ea typeface="BIZ UDPゴシック" panose="020B0400000000000000" pitchFamily="50" charset="-128"/>
              </a:rPr>
              <a:t>（</a:t>
            </a:r>
            <a:r>
              <a:rPr lang="en-US" altLang="ja-JP" sz="1400" b="1" dirty="0">
                <a:solidFill>
                  <a:schemeClr val="bg1"/>
                </a:solidFill>
                <a:latin typeface="BIZ UDPゴシック" panose="020B0400000000000000" pitchFamily="50" charset="-128"/>
                <a:ea typeface="BIZ UDPゴシック" panose="020B0400000000000000" pitchFamily="50" charset="-128"/>
              </a:rPr>
              <a:t>p.13</a:t>
            </a:r>
            <a:r>
              <a:rPr lang="ja-JP" altLang="en-US" sz="1400" b="1" dirty="0">
                <a:solidFill>
                  <a:schemeClr val="bg1"/>
                </a:solidFill>
                <a:latin typeface="BIZ UDPゴシック" panose="020B0400000000000000" pitchFamily="50" charset="-128"/>
                <a:ea typeface="BIZ UDPゴシック" panose="020B0400000000000000" pitchFamily="50" charset="-128"/>
              </a:rPr>
              <a:t>再掲）</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5" name="スライド番号プレースホルダー 2">
            <a:extLst>
              <a:ext uri="{FF2B5EF4-FFF2-40B4-BE49-F238E27FC236}">
                <a16:creationId xmlns:a16="http://schemas.microsoft.com/office/drawing/2014/main" id="{78B6C010-F757-03C2-603D-1A45AD6E25E5}"/>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20</a:t>
            </a:fld>
            <a:endParaRPr lang="ja-JP" altLang="en-US" sz="1000">
              <a:solidFill>
                <a:srgbClr val="898989"/>
              </a:solidFill>
            </a:endParaRPr>
          </a:p>
        </p:txBody>
      </p:sp>
      <p:pic>
        <p:nvPicPr>
          <p:cNvPr id="6" name="図 5" descr="ダイアグラム&#10;&#10;AI によって生成されたコンテンツは間違っている可能性があります。">
            <a:extLst>
              <a:ext uri="{FF2B5EF4-FFF2-40B4-BE49-F238E27FC236}">
                <a16:creationId xmlns:a16="http://schemas.microsoft.com/office/drawing/2014/main" id="{065ECAD5-19BC-2FD7-D101-2274ACFA9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11" y="3744713"/>
            <a:ext cx="3715268" cy="1495634"/>
          </a:xfrm>
          <a:prstGeom prst="rect">
            <a:avLst/>
          </a:prstGeom>
        </p:spPr>
      </p:pic>
      <p:sp>
        <p:nvSpPr>
          <p:cNvPr id="7" name="正方形/長方形 6">
            <a:extLst>
              <a:ext uri="{FF2B5EF4-FFF2-40B4-BE49-F238E27FC236}">
                <a16:creationId xmlns:a16="http://schemas.microsoft.com/office/drawing/2014/main" id="{390646EA-2F7F-A9EE-7F23-20A3263BAF95}"/>
              </a:ext>
            </a:extLst>
          </p:cNvPr>
          <p:cNvSpPr/>
          <p:nvPr/>
        </p:nvSpPr>
        <p:spPr>
          <a:xfrm>
            <a:off x="784830" y="4877321"/>
            <a:ext cx="2421082" cy="396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7AE17BE3-67DA-2657-9127-C9E640270B79}"/>
              </a:ext>
            </a:extLst>
          </p:cNvPr>
          <p:cNvSpPr txBox="1"/>
          <p:nvPr/>
        </p:nvSpPr>
        <p:spPr>
          <a:xfrm>
            <a:off x="3140862" y="5033757"/>
            <a:ext cx="761134" cy="246221"/>
          </a:xfrm>
          <a:prstGeom prst="rect">
            <a:avLst/>
          </a:prstGeom>
          <a:noFill/>
        </p:spPr>
        <p:txBody>
          <a:bodyPr wrap="square">
            <a:spAutoFit/>
          </a:bodyPr>
          <a:lstStyle/>
          <a:p>
            <a:pPr algn="ctr"/>
            <a:r>
              <a:rPr lang="ja-JP" altLang="en-US" sz="1000" b="1" dirty="0">
                <a:solidFill>
                  <a:srgbClr val="FF0000"/>
                </a:solidFill>
                <a:latin typeface="ＭＳ ゴシック" panose="020B0609070205080204" pitchFamily="49" charset="-128"/>
                <a:ea typeface="ＭＳ ゴシック" panose="020B0609070205080204" pitchFamily="49" charset="-128"/>
              </a:rPr>
              <a:t>背景因子</a:t>
            </a:r>
          </a:p>
        </p:txBody>
      </p:sp>
      <p:sp>
        <p:nvSpPr>
          <p:cNvPr id="11" name="吹き出し: 四角形 10">
            <a:extLst>
              <a:ext uri="{FF2B5EF4-FFF2-40B4-BE49-F238E27FC236}">
                <a16:creationId xmlns:a16="http://schemas.microsoft.com/office/drawing/2014/main" id="{7DD1864A-266B-3C9F-5609-5BB91D21D840}"/>
              </a:ext>
            </a:extLst>
          </p:cNvPr>
          <p:cNvSpPr/>
          <p:nvPr/>
        </p:nvSpPr>
        <p:spPr>
          <a:xfrm>
            <a:off x="2572069" y="3513585"/>
            <a:ext cx="1759525" cy="432000"/>
          </a:xfrm>
          <a:prstGeom prst="wedgeRectCallout">
            <a:avLst>
              <a:gd name="adj1" fmla="val -42991"/>
              <a:gd name="adj2" fmla="val 10036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1200" b="1" dirty="0">
                <a:latin typeface="BIZ UDPゴシック" panose="020B0400000000000000" pitchFamily="50" charset="-128"/>
                <a:ea typeface="BIZ UDPゴシック" panose="020B0400000000000000" pitchFamily="50" charset="-128"/>
              </a:rPr>
              <a:t>双方向の矢印が重要！</a:t>
            </a:r>
            <a:endParaRPr kumimoji="1" lang="en-US" altLang="ja-JP" sz="1200" b="1" dirty="0">
              <a:latin typeface="BIZ UDPゴシック" panose="020B0400000000000000" pitchFamily="50" charset="-128"/>
              <a:ea typeface="BIZ UDPゴシック" panose="020B0400000000000000" pitchFamily="50" charset="-128"/>
            </a:endParaRPr>
          </a:p>
          <a:p>
            <a:pPr algn="just"/>
            <a:r>
              <a:rPr kumimoji="1" lang="ja-JP" altLang="en-US" sz="1200" b="1" dirty="0">
                <a:latin typeface="BIZ UDPゴシック" panose="020B0400000000000000" pitchFamily="50" charset="-128"/>
                <a:ea typeface="BIZ UDPゴシック" panose="020B0400000000000000" pitchFamily="50" charset="-128"/>
              </a:rPr>
              <a:t>（＝相互に作用する）</a:t>
            </a:r>
            <a:endParaRPr kumimoji="1" lang="ja-JP" altLang="en-US" sz="1200" b="1" dirty="0"/>
          </a:p>
        </p:txBody>
      </p:sp>
      <p:sp>
        <p:nvSpPr>
          <p:cNvPr id="13" name="テキスト ボックス 12">
            <a:extLst>
              <a:ext uri="{FF2B5EF4-FFF2-40B4-BE49-F238E27FC236}">
                <a16:creationId xmlns:a16="http://schemas.microsoft.com/office/drawing/2014/main" id="{664BF9C7-893A-8B68-0703-216AA2C62842}"/>
              </a:ext>
            </a:extLst>
          </p:cNvPr>
          <p:cNvSpPr txBox="1"/>
          <p:nvPr/>
        </p:nvSpPr>
        <p:spPr>
          <a:xfrm>
            <a:off x="4617465" y="3977389"/>
            <a:ext cx="3747637" cy="476726"/>
          </a:xfrm>
          <a:prstGeom prst="wedgeRoundRectCallout">
            <a:avLst>
              <a:gd name="adj1" fmla="val 55692"/>
              <a:gd name="adj2" fmla="val 42883"/>
              <a:gd name="adj3" fmla="val 16667"/>
            </a:avLst>
          </a:prstGeom>
          <a:solidFill>
            <a:schemeClr val="bg2"/>
          </a:solidFill>
        </p:spPr>
        <p:txBody>
          <a:bodyPr wrap="square">
            <a:spAutoFit/>
          </a:bodyP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病院、保健所、地域活動支援センターなど関係機関・団体と連携・協働し、　援助方針を共有することも大切ですね。</a:t>
            </a:r>
            <a:endParaRPr lang="ja-JP" altLang="en-US" sz="1100" dirty="0">
              <a:latin typeface="BIZ UDPゴシック" panose="020B0400000000000000" pitchFamily="50" charset="-128"/>
              <a:ea typeface="BIZ UDPゴシック" panose="020B0400000000000000" pitchFamily="50" charset="-128"/>
            </a:endParaRPr>
          </a:p>
        </p:txBody>
      </p:sp>
      <p:pic>
        <p:nvPicPr>
          <p:cNvPr id="15" name="図 14" descr="黒い背景と男性の絵&#10;&#10;AI によって生成されたコンテンツは間違っている可能性があります。">
            <a:extLst>
              <a:ext uri="{FF2B5EF4-FFF2-40B4-BE49-F238E27FC236}">
                <a16:creationId xmlns:a16="http://schemas.microsoft.com/office/drawing/2014/main" id="{396AE8D8-0E40-8C98-2E58-1A3378675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102" y="3821047"/>
            <a:ext cx="1238548" cy="1238548"/>
          </a:xfrm>
          <a:prstGeom prst="rect">
            <a:avLst/>
          </a:prstGeom>
        </p:spPr>
      </p:pic>
    </p:spTree>
    <p:extLst>
      <p:ext uri="{BB962C8B-B14F-4D97-AF65-F5344CB8AC3E}">
        <p14:creationId xmlns:p14="http://schemas.microsoft.com/office/powerpoint/2010/main" val="804995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A7F7F-E5FE-97B8-BA2C-99953CF2A2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157D990-506F-0885-F762-163EFA15D391}"/>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700" b="1" dirty="0">
                <a:solidFill>
                  <a:schemeClr val="bg1"/>
                </a:solidFill>
                <a:latin typeface="BIZ UDPゴシック" panose="020B0400000000000000" pitchFamily="50" charset="-128"/>
                <a:ea typeface="BIZ UDPゴシック" panose="020B0400000000000000" pitchFamily="50" charset="-128"/>
              </a:rPr>
              <a:t>３</a:t>
            </a:r>
            <a:r>
              <a:rPr lang="en-US" altLang="ja-JP" sz="3700" b="1" dirty="0">
                <a:solidFill>
                  <a:schemeClr val="bg1"/>
                </a:solidFill>
                <a:latin typeface="BIZ UDPゴシック" panose="020B0400000000000000" pitchFamily="50" charset="-128"/>
                <a:ea typeface="BIZ UDPゴシック" panose="020B0400000000000000" pitchFamily="50" charset="-128"/>
              </a:rPr>
              <a:t>.</a:t>
            </a:r>
            <a:r>
              <a:rPr lang="ja-JP" altLang="en-US" sz="3700" b="1" dirty="0">
                <a:solidFill>
                  <a:schemeClr val="bg1"/>
                </a:solidFill>
                <a:latin typeface="BIZ UDPゴシック" panose="020B0400000000000000" pitchFamily="50" charset="-128"/>
                <a:ea typeface="BIZ UDPゴシック" panose="020B0400000000000000" pitchFamily="50" charset="-128"/>
              </a:rPr>
              <a:t>体験としての障害がある</a:t>
            </a:r>
            <a:endParaRPr lang="en-US" altLang="ja-JP" sz="37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5009C8A-85D4-7133-22B3-985F8ECCA2A9}"/>
              </a:ext>
            </a:extLst>
          </p:cNvPr>
          <p:cNvSpPr txBox="1"/>
          <p:nvPr/>
        </p:nvSpPr>
        <p:spPr>
          <a:xfrm>
            <a:off x="4441929" y="1903225"/>
            <a:ext cx="5354915" cy="1723549"/>
          </a:xfrm>
          <a:prstGeom prst="rect">
            <a:avLst/>
          </a:prstGeom>
          <a:noFill/>
        </p:spPr>
        <p:txBody>
          <a:bodyPr wrap="square" rtlCol="0">
            <a:spAutoFit/>
          </a:bodyPr>
          <a:lstStyle/>
          <a:p>
            <a:r>
              <a:rPr lang="ja-JP" altLang="en-US" sz="2400" dirty="0">
                <a:solidFill>
                  <a:schemeClr val="tx2"/>
                </a:solidFill>
                <a:latin typeface="BIZ UDPゴシック" panose="020B0400000000000000" pitchFamily="50" charset="-128"/>
                <a:ea typeface="BIZ UDPゴシック" panose="020B0400000000000000" pitchFamily="50" charset="-128"/>
              </a:rPr>
              <a:t>本人は、自分に精神疾患や精神障害があることに</a:t>
            </a:r>
            <a:r>
              <a:rPr lang="ja-JP" altLang="en-US" sz="2400" b="1" dirty="0">
                <a:solidFill>
                  <a:srgbClr val="C00000"/>
                </a:solidFill>
                <a:latin typeface="BIZ UDPゴシック" panose="020B0400000000000000" pitchFamily="50" charset="-128"/>
                <a:ea typeface="BIZ UDPゴシック" panose="020B0400000000000000" pitchFamily="50" charset="-128"/>
              </a:rPr>
              <a:t>悩み苦しむこと</a:t>
            </a:r>
            <a:r>
              <a:rPr lang="ja-JP" altLang="en-US" sz="2400" dirty="0">
                <a:solidFill>
                  <a:schemeClr val="tx2"/>
                </a:solidFill>
                <a:latin typeface="BIZ UDPゴシック" panose="020B0400000000000000" pitchFamily="50" charset="-128"/>
                <a:ea typeface="BIZ UDPゴシック" panose="020B0400000000000000" pitchFamily="50" charset="-128"/>
              </a:rPr>
              <a:t>があります。</a:t>
            </a:r>
            <a:endParaRPr lang="en-US" altLang="ja-JP" sz="2400" dirty="0">
              <a:solidFill>
                <a:schemeClr val="tx2"/>
              </a:solidFill>
              <a:latin typeface="BIZ UDPゴシック" panose="020B0400000000000000" pitchFamily="50" charset="-128"/>
              <a:ea typeface="BIZ UDPゴシック" panose="020B0400000000000000" pitchFamily="50" charset="-128"/>
            </a:endParaRPr>
          </a:p>
          <a:p>
            <a:pPr>
              <a:spcBef>
                <a:spcPts val="1200"/>
              </a:spcBef>
            </a:pPr>
            <a:r>
              <a:rPr lang="ja-JP" altLang="en-US" sz="2400" b="1" dirty="0">
                <a:solidFill>
                  <a:srgbClr val="C00000"/>
                </a:solidFill>
                <a:latin typeface="BIZ UDPゴシック" panose="020B0400000000000000" pitchFamily="50" charset="-128"/>
                <a:ea typeface="BIZ UDPゴシック" panose="020B0400000000000000" pitchFamily="50" charset="-128"/>
              </a:rPr>
              <a:t>自尊感情や自己評価が低い人</a:t>
            </a:r>
            <a:r>
              <a:rPr lang="ja-JP" altLang="en-US" sz="2400" dirty="0">
                <a:solidFill>
                  <a:schemeClr val="tx2"/>
                </a:solidFill>
                <a:latin typeface="BIZ UDPゴシック" panose="020B0400000000000000" pitchFamily="50" charset="-128"/>
                <a:ea typeface="BIZ UDPゴシック" panose="020B0400000000000000" pitchFamily="50" charset="-128"/>
              </a:rPr>
              <a:t>も</a:t>
            </a:r>
            <a:endParaRPr lang="en-US" altLang="ja-JP" sz="2400" dirty="0">
              <a:solidFill>
                <a:schemeClr val="tx2"/>
              </a:solidFill>
              <a:latin typeface="BIZ UDPゴシック" panose="020B0400000000000000" pitchFamily="50" charset="-128"/>
              <a:ea typeface="BIZ UDPゴシック" panose="020B0400000000000000" pitchFamily="50" charset="-128"/>
            </a:endParaRPr>
          </a:p>
          <a:p>
            <a:r>
              <a:rPr lang="ja-JP" altLang="en-US" sz="2400" dirty="0">
                <a:solidFill>
                  <a:schemeClr val="tx2"/>
                </a:solidFill>
                <a:latin typeface="BIZ UDPゴシック" panose="020B0400000000000000" pitchFamily="50" charset="-128"/>
                <a:ea typeface="BIZ UDPゴシック" panose="020B0400000000000000" pitchFamily="50" charset="-128"/>
              </a:rPr>
              <a:t>少なくありません。</a:t>
            </a:r>
            <a:endParaRPr lang="en-US" altLang="ja-JP" sz="2400" dirty="0">
              <a:solidFill>
                <a:schemeClr val="tx2"/>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D121AA50-E07A-F617-5852-DD9CA373D74E}"/>
              </a:ext>
            </a:extLst>
          </p:cNvPr>
          <p:cNvSpPr>
            <a:spLocks noGrp="1"/>
          </p:cNvSpPr>
          <p:nvPr>
            <p:ph type="title"/>
          </p:nvPr>
        </p:nvSpPr>
        <p:spPr>
          <a:xfrm>
            <a:off x="75310" y="1578022"/>
            <a:ext cx="4030346" cy="5148000"/>
          </a:xfrm>
          <a:solidFill>
            <a:schemeClr val="accent1"/>
          </a:solidFill>
        </p:spPr>
        <p:txBody>
          <a:bodyPr>
            <a:normAutofit/>
          </a:bodyPr>
          <a:lstStyle/>
          <a:p>
            <a:pPr eaLnBrk="1" hangingPunct="1">
              <a:spcBef>
                <a:spcPct val="0"/>
              </a:spcBef>
              <a:buFontTx/>
              <a:buNone/>
              <a:defRPr/>
            </a:pPr>
            <a:r>
              <a:rPr lang="ja-JP" altLang="en-US" sz="3250" dirty="0">
                <a:solidFill>
                  <a:schemeClr val="tx2"/>
                </a:solidFill>
                <a:latin typeface="BIZ UDPゴシック" panose="020B0400000000000000" pitchFamily="50" charset="-128"/>
                <a:ea typeface="BIZ UDPゴシック" panose="020B0400000000000000" pitchFamily="50" charset="-128"/>
              </a:rPr>
              <a:t>　　　　　</a:t>
            </a:r>
            <a:br>
              <a:rPr lang="en-US" altLang="ja-JP" sz="3250" dirty="0">
                <a:solidFill>
                  <a:schemeClr val="tx2"/>
                </a:solidFill>
                <a:latin typeface="BIZ UDPゴシック" panose="020B0400000000000000" pitchFamily="50" charset="-128"/>
                <a:ea typeface="BIZ UDPゴシック" panose="020B0400000000000000" pitchFamily="50" charset="-128"/>
              </a:rPr>
            </a:br>
            <a:r>
              <a:rPr lang="en-US" altLang="ja-JP" sz="3250" dirty="0">
                <a:solidFill>
                  <a:schemeClr val="tx2"/>
                </a:solidFill>
                <a:latin typeface="BIZ UDPゴシック" panose="020B0400000000000000" pitchFamily="50" charset="-128"/>
                <a:ea typeface="BIZ UDPゴシック" panose="020B0400000000000000" pitchFamily="50" charset="-128"/>
              </a:rPr>
              <a:t> </a:t>
            </a:r>
            <a:br>
              <a:rPr lang="en-US" altLang="ja-JP" sz="3250" dirty="0">
                <a:solidFill>
                  <a:schemeClr val="tx2"/>
                </a:solidFill>
                <a:latin typeface="BIZ UDPゴシック" panose="020B0400000000000000" pitchFamily="50" charset="-128"/>
                <a:ea typeface="BIZ UDPゴシック" panose="020B0400000000000000" pitchFamily="50" charset="-128"/>
              </a:rPr>
            </a:br>
            <a:r>
              <a:rPr lang="ja-JP" altLang="en-US" sz="3250" dirty="0">
                <a:solidFill>
                  <a:schemeClr val="tx2"/>
                </a:solidFill>
                <a:latin typeface="BIZ UDPゴシック" panose="020B0400000000000000" pitchFamily="50" charset="-128"/>
                <a:ea typeface="BIZ UDPゴシック" panose="020B0400000000000000" pitchFamily="50" charset="-128"/>
              </a:rPr>
              <a:t>　</a:t>
            </a: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r>
              <a:rPr lang="ja-JP" altLang="en-US" sz="2519" b="1" dirty="0">
                <a:solidFill>
                  <a:schemeClr val="tx2"/>
                </a:solidFill>
                <a:latin typeface="BIZ UDPゴシック" panose="020B0400000000000000" pitchFamily="50" charset="-128"/>
                <a:ea typeface="BIZ UDPゴシック" panose="020B0400000000000000" pitchFamily="50" charset="-128"/>
              </a:rPr>
              <a:t>　　</a:t>
            </a:r>
            <a:endParaRPr lang="ja-JP" altLang="en-US" sz="3250" dirty="0">
              <a:solidFill>
                <a:schemeClr val="tx2"/>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E35A184-97DC-F0BF-7D08-D2CE270FE6CB}"/>
              </a:ext>
            </a:extLst>
          </p:cNvPr>
          <p:cNvSpPr txBox="1"/>
          <p:nvPr/>
        </p:nvSpPr>
        <p:spPr>
          <a:xfrm>
            <a:off x="217713" y="4119200"/>
            <a:ext cx="3714369" cy="2320838"/>
          </a:xfrm>
          <a:prstGeom prst="rect">
            <a:avLst/>
          </a:prstGeom>
          <a:solidFill>
            <a:schemeClr val="bg1"/>
          </a:solidFill>
        </p:spPr>
        <p:txBody>
          <a:bodyPr wrap="square" rtlCol="0">
            <a:noAutofit/>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13" name="テキスト ボックス 12">
            <a:extLst>
              <a:ext uri="{FF2B5EF4-FFF2-40B4-BE49-F238E27FC236}">
                <a16:creationId xmlns:a16="http://schemas.microsoft.com/office/drawing/2014/main" id="{553687D2-CE97-04A5-4995-9D88732F4F36}"/>
              </a:ext>
            </a:extLst>
          </p:cNvPr>
          <p:cNvSpPr txBox="1"/>
          <p:nvPr/>
        </p:nvSpPr>
        <p:spPr>
          <a:xfrm>
            <a:off x="931028" y="5325179"/>
            <a:ext cx="2198913" cy="830997"/>
          </a:xfrm>
          <a:prstGeom prst="rect">
            <a:avLst/>
          </a:prstGeom>
          <a:solidFill>
            <a:schemeClr val="bg2"/>
          </a:solidFill>
          <a:ln>
            <a:solidFill>
              <a:schemeClr val="tx2"/>
            </a:solidFill>
          </a:ln>
        </p:spPr>
        <p:txBody>
          <a:bodyPr wrap="square" rtlCol="0">
            <a:spAutoFit/>
          </a:bodyPr>
          <a:lstStyle/>
          <a:p>
            <a:pPr algn="ctr"/>
            <a:r>
              <a:rPr kumimoji="1" lang="ja-JP" altLang="en-US" sz="1400" b="1" dirty="0">
                <a:solidFill>
                  <a:srgbClr val="C00000"/>
                </a:solidFill>
                <a:latin typeface="BIZ UDPゴシック" panose="020B0400000000000000" pitchFamily="50" charset="-128"/>
                <a:ea typeface="BIZ UDPゴシック" panose="020B0400000000000000" pitchFamily="50" charset="-128"/>
              </a:rPr>
              <a:t>主観的体験</a:t>
            </a:r>
            <a:endParaRPr kumimoji="1" lang="en-US" altLang="ja-JP" sz="1400" b="1" dirty="0">
              <a:solidFill>
                <a:srgbClr val="C00000"/>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2"/>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14" name="テキスト ボックス 13">
            <a:extLst>
              <a:ext uri="{FF2B5EF4-FFF2-40B4-BE49-F238E27FC236}">
                <a16:creationId xmlns:a16="http://schemas.microsoft.com/office/drawing/2014/main" id="{C7DECE58-1C17-7DEC-064F-340D063FD1CA}"/>
              </a:ext>
            </a:extLst>
          </p:cNvPr>
          <p:cNvSpPr txBox="1"/>
          <p:nvPr/>
        </p:nvSpPr>
        <p:spPr>
          <a:xfrm>
            <a:off x="1476998" y="5718121"/>
            <a:ext cx="1175656" cy="338554"/>
          </a:xfrm>
          <a:prstGeom prst="rect">
            <a:avLst/>
          </a:prstGeom>
          <a:solidFill>
            <a:schemeClr val="accent3">
              <a:lumMod val="20000"/>
              <a:lumOff val="80000"/>
            </a:schemeClr>
          </a:solidFill>
          <a:ln>
            <a:solidFill>
              <a:srgbClr val="C00000"/>
            </a:solidFill>
          </a:ln>
        </p:spPr>
        <p:txBody>
          <a:bodyPr wrap="square" rtlCol="0">
            <a:spAutoFit/>
          </a:bodyPr>
          <a:lstStyle/>
          <a:p>
            <a:pPr algn="ctr"/>
            <a:r>
              <a:rPr kumimoji="1" lang="ja-JP" altLang="en-US" sz="1600" dirty="0">
                <a:solidFill>
                  <a:schemeClr val="tx2"/>
                </a:solidFill>
                <a:latin typeface="BIZ UDPゴシック" panose="020B0400000000000000" pitchFamily="50" charset="-128"/>
                <a:ea typeface="BIZ UDPゴシック" panose="020B0400000000000000" pitchFamily="50" charset="-128"/>
              </a:rPr>
              <a:t>障害体験</a:t>
            </a:r>
            <a:endParaRPr kumimoji="1" lang="ja-JP" altLang="en-US" dirty="0"/>
          </a:p>
        </p:txBody>
      </p:sp>
      <p:sp>
        <p:nvSpPr>
          <p:cNvPr id="16" name="テキスト ボックス 15">
            <a:extLst>
              <a:ext uri="{FF2B5EF4-FFF2-40B4-BE49-F238E27FC236}">
                <a16:creationId xmlns:a16="http://schemas.microsoft.com/office/drawing/2014/main" id="{E13FE8BD-9295-DCD2-ACE8-8C05F1387F4B}"/>
              </a:ext>
            </a:extLst>
          </p:cNvPr>
          <p:cNvSpPr txBox="1"/>
          <p:nvPr/>
        </p:nvSpPr>
        <p:spPr>
          <a:xfrm>
            <a:off x="228602" y="4332514"/>
            <a:ext cx="3682739" cy="738664"/>
          </a:xfrm>
          <a:prstGeom prst="rect">
            <a:avLst/>
          </a:prstGeom>
          <a:noFill/>
        </p:spPr>
        <p:txBody>
          <a:bodyPr wrap="square" rtlCol="0">
            <a:spAutoFit/>
          </a:bodyPr>
          <a:lstStyle/>
          <a:p>
            <a:r>
              <a:rPr kumimoji="1" lang="ja-JP" altLang="en-US" sz="1400" b="1" dirty="0">
                <a:solidFill>
                  <a:srgbClr val="C00000"/>
                </a:solidFill>
                <a:latin typeface="BIZ UDPゴシック" panose="020B0400000000000000" pitchFamily="50" charset="-128"/>
                <a:ea typeface="BIZ UDPゴシック" panose="020B0400000000000000" pitchFamily="50" charset="-128"/>
              </a:rPr>
              <a:t>客観的次元</a:t>
            </a:r>
            <a:endParaRPr kumimoji="1" lang="en-US" altLang="ja-JP" sz="1400" b="1" dirty="0">
              <a:solidFill>
                <a:srgbClr val="C00000"/>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2"/>
                </a:solidFill>
                <a:latin typeface="BIZ UDPゴシック" panose="020B0400000000000000" pitchFamily="50" charset="-128"/>
                <a:ea typeface="BIZ UDPゴシック" panose="020B0400000000000000" pitchFamily="50" charset="-128"/>
              </a:rPr>
              <a:t>･･････・・・・・・・・・・・・・・・・・・・・・・・・・・・・・・･･</a:t>
            </a:r>
            <a:endParaRPr kumimoji="1" lang="en-US" altLang="ja-JP" sz="1400" dirty="0">
              <a:solidFill>
                <a:schemeClr val="tx2"/>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C00000"/>
                </a:solidFill>
                <a:latin typeface="BIZ UDPゴシック" panose="020B0400000000000000" pitchFamily="50" charset="-128"/>
                <a:ea typeface="BIZ UDPゴシック" panose="020B0400000000000000" pitchFamily="50" charset="-128"/>
              </a:rPr>
              <a:t>主観的次元</a:t>
            </a:r>
          </a:p>
        </p:txBody>
      </p:sp>
      <p:sp>
        <p:nvSpPr>
          <p:cNvPr id="17" name="矢印: 上下 16">
            <a:extLst>
              <a:ext uri="{FF2B5EF4-FFF2-40B4-BE49-F238E27FC236}">
                <a16:creationId xmlns:a16="http://schemas.microsoft.com/office/drawing/2014/main" id="{C50793C3-D1B2-E3FB-0140-8725E1514B27}"/>
              </a:ext>
            </a:extLst>
          </p:cNvPr>
          <p:cNvSpPr/>
          <p:nvPr/>
        </p:nvSpPr>
        <p:spPr>
          <a:xfrm>
            <a:off x="1817915" y="4354876"/>
            <a:ext cx="425141" cy="826723"/>
          </a:xfrm>
          <a:prstGeom prst="up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2">
            <a:extLst>
              <a:ext uri="{FF2B5EF4-FFF2-40B4-BE49-F238E27FC236}">
                <a16:creationId xmlns:a16="http://schemas.microsoft.com/office/drawing/2014/main" id="{471749B1-0050-B1AE-33A3-EF78F36B6CCE}"/>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21</a:t>
            </a:fld>
            <a:endParaRPr lang="ja-JP" altLang="en-US" sz="1000">
              <a:solidFill>
                <a:srgbClr val="898989"/>
              </a:solidFill>
            </a:endParaRPr>
          </a:p>
        </p:txBody>
      </p:sp>
      <p:sp>
        <p:nvSpPr>
          <p:cNvPr id="10" name="テキスト ボックス 9">
            <a:extLst>
              <a:ext uri="{FF2B5EF4-FFF2-40B4-BE49-F238E27FC236}">
                <a16:creationId xmlns:a16="http://schemas.microsoft.com/office/drawing/2014/main" id="{AAD5F316-AA4F-075D-2608-2A5FE1A0EFBF}"/>
              </a:ext>
            </a:extLst>
          </p:cNvPr>
          <p:cNvSpPr txBox="1"/>
          <p:nvPr/>
        </p:nvSpPr>
        <p:spPr>
          <a:xfrm>
            <a:off x="4446630" y="5243592"/>
            <a:ext cx="4951268" cy="830997"/>
          </a:xfrm>
          <a:prstGeom prst="rect">
            <a:avLst/>
          </a:prstGeom>
          <a:noFill/>
        </p:spPr>
        <p:txBody>
          <a:bodyPr wrap="square">
            <a:spAutoFit/>
          </a:bodyPr>
          <a:lstStyle/>
          <a:p>
            <a:r>
              <a:rPr lang="ja-JP" altLang="en-US" sz="1600" dirty="0">
                <a:solidFill>
                  <a:schemeClr val="tx2"/>
                </a:solidFill>
                <a:latin typeface="BIZ UDPゴシック" panose="020B0400000000000000" pitchFamily="50" charset="-128"/>
                <a:ea typeface="BIZ UDPゴシック" panose="020B0400000000000000" pitchFamily="50" charset="-128"/>
              </a:rPr>
              <a:t>・</a:t>
            </a:r>
            <a:r>
              <a:rPr lang="ja-JP" altLang="en-US" sz="1600" b="1" dirty="0">
                <a:solidFill>
                  <a:srgbClr val="C00000"/>
                </a:solidFill>
                <a:latin typeface="BIZ UDPゴシック" panose="020B0400000000000000" pitchFamily="50" charset="-128"/>
                <a:ea typeface="BIZ UDPゴシック" panose="020B0400000000000000" pitchFamily="50" charset="-128"/>
              </a:rPr>
              <a:t>体験としての障害（</a:t>
            </a:r>
            <a:r>
              <a:rPr lang="en-US" altLang="ja-JP" sz="1600" b="1" dirty="0">
                <a:solidFill>
                  <a:srgbClr val="C00000"/>
                </a:solidFill>
                <a:latin typeface="BIZ UDPゴシック" panose="020B0400000000000000" pitchFamily="50" charset="-128"/>
                <a:ea typeface="BIZ UDPゴシック" panose="020B0400000000000000" pitchFamily="50" charset="-128"/>
              </a:rPr>
              <a:t>illness</a:t>
            </a:r>
            <a:r>
              <a:rPr lang="ja-JP" altLang="en-US" sz="1600" b="1" dirty="0">
                <a:solidFill>
                  <a:srgbClr val="C00000"/>
                </a:solidFill>
                <a:latin typeface="BIZ UDPゴシック" panose="020B0400000000000000" pitchFamily="50" charset="-128"/>
                <a:ea typeface="BIZ UDPゴシック" panose="020B0400000000000000" pitchFamily="50" charset="-128"/>
              </a:rPr>
              <a:t>）</a:t>
            </a:r>
            <a:r>
              <a:rPr lang="ja-JP" altLang="en-US" sz="1600" dirty="0">
                <a:solidFill>
                  <a:schemeClr val="tx2"/>
                </a:solidFill>
                <a:latin typeface="BIZ UDPゴシック" panose="020B0400000000000000" pitchFamily="50" charset="-128"/>
                <a:ea typeface="BIZ UDPゴシック" panose="020B0400000000000000" pitchFamily="50" charset="-128"/>
              </a:rPr>
              <a:t>は、</a:t>
            </a:r>
            <a:endParaRPr lang="en-US" altLang="ja-JP" sz="1600" dirty="0">
              <a:solidFill>
                <a:schemeClr val="tx2"/>
              </a:solidFill>
              <a:latin typeface="BIZ UDPゴシック" panose="020B0400000000000000" pitchFamily="50" charset="-128"/>
              <a:ea typeface="BIZ UDPゴシック" panose="020B0400000000000000" pitchFamily="50" charset="-128"/>
            </a:endParaRPr>
          </a:p>
          <a:p>
            <a:r>
              <a:rPr lang="ja-JP" altLang="en-US" sz="1600" dirty="0">
                <a:solidFill>
                  <a:schemeClr val="tx2"/>
                </a:solidFill>
                <a:latin typeface="BIZ UDPゴシック" panose="020B0400000000000000" pitchFamily="50" charset="-128"/>
                <a:ea typeface="BIZ UDPゴシック" panose="020B0400000000000000" pitchFamily="50" charset="-128"/>
              </a:rPr>
              <a:t>　　精神疾患や障害を有することで生じた</a:t>
            </a:r>
            <a:endParaRPr lang="en-US" altLang="ja-JP" sz="1600" dirty="0">
              <a:solidFill>
                <a:schemeClr val="tx2"/>
              </a:solidFill>
              <a:latin typeface="BIZ UDPゴシック" panose="020B0400000000000000" pitchFamily="50" charset="-128"/>
              <a:ea typeface="BIZ UDPゴシック" panose="020B0400000000000000" pitchFamily="50" charset="-128"/>
            </a:endParaRPr>
          </a:p>
          <a:p>
            <a:r>
              <a:rPr lang="ja-JP" altLang="en-US" sz="1600" dirty="0">
                <a:solidFill>
                  <a:schemeClr val="tx2"/>
                </a:solidFill>
                <a:latin typeface="BIZ UDPゴシック" panose="020B0400000000000000" pitchFamily="50" charset="-128"/>
                <a:ea typeface="BIZ UDPゴシック" panose="020B0400000000000000" pitchFamily="50" charset="-128"/>
              </a:rPr>
              <a:t>　　苦しみや悩みなどの</a:t>
            </a:r>
            <a:r>
              <a:rPr lang="ja-JP" altLang="en-US" sz="1600" dirty="0">
                <a:solidFill>
                  <a:srgbClr val="C00000"/>
                </a:solidFill>
                <a:latin typeface="BIZ UDPゴシック" panose="020B0400000000000000" pitchFamily="50" charset="-128"/>
                <a:ea typeface="BIZ UDPゴシック" panose="020B0400000000000000" pitchFamily="50" charset="-128"/>
              </a:rPr>
              <a:t>主観的な障害</a:t>
            </a:r>
            <a:r>
              <a:rPr lang="ja-JP" altLang="en-US" sz="1600" dirty="0">
                <a:solidFill>
                  <a:schemeClr val="tx2"/>
                </a:solidFill>
                <a:latin typeface="BIZ UDPゴシック" panose="020B0400000000000000" pitchFamily="50" charset="-128"/>
                <a:ea typeface="BIZ UDPゴシック" panose="020B0400000000000000" pitchFamily="50" charset="-128"/>
              </a:rPr>
              <a:t>である。</a:t>
            </a:r>
            <a:endParaRPr lang="en-US" altLang="ja-JP" sz="1600" dirty="0">
              <a:solidFill>
                <a:schemeClr val="tx2"/>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6E367E28-9CC0-0680-4761-1EFE3C7EC203}"/>
              </a:ext>
            </a:extLst>
          </p:cNvPr>
          <p:cNvSpPr txBox="1"/>
          <p:nvPr/>
        </p:nvSpPr>
        <p:spPr>
          <a:xfrm>
            <a:off x="4480791" y="6074589"/>
            <a:ext cx="5354915" cy="430887"/>
          </a:xfrm>
          <a:prstGeom prst="rect">
            <a:avLst/>
          </a:prstGeom>
          <a:noFill/>
        </p:spPr>
        <p:txBody>
          <a:bodyPr wrap="square">
            <a:spAutoFit/>
          </a:bodyPr>
          <a:lstStyle/>
          <a:p>
            <a:r>
              <a:rPr lang="ja-JP" altLang="en-US" sz="1050" dirty="0">
                <a:solidFill>
                  <a:schemeClr val="tx2"/>
                </a:solidFill>
                <a:latin typeface="BIZ UDPゴシック" panose="020B0400000000000000" pitchFamily="50" charset="-128"/>
                <a:ea typeface="BIZ UDPゴシック" panose="020B0400000000000000" pitchFamily="50" charset="-128"/>
              </a:rPr>
              <a:t>出典：上田敏（</a:t>
            </a:r>
            <a:r>
              <a:rPr lang="en-US" altLang="ja-JP" sz="1050" dirty="0">
                <a:solidFill>
                  <a:schemeClr val="tx2"/>
                </a:solidFill>
                <a:latin typeface="BIZ UDPゴシック" panose="020B0400000000000000" pitchFamily="50" charset="-128"/>
                <a:ea typeface="BIZ UDPゴシック" panose="020B0400000000000000" pitchFamily="50" charset="-128"/>
              </a:rPr>
              <a:t>2005</a:t>
            </a:r>
            <a:r>
              <a:rPr lang="ja-JP" altLang="en-US" sz="1050" dirty="0">
                <a:solidFill>
                  <a:schemeClr val="tx2"/>
                </a:solidFill>
                <a:latin typeface="BIZ UDPゴシック" panose="020B0400000000000000" pitchFamily="50" charset="-128"/>
                <a:ea typeface="BIZ UDPゴシック" panose="020B0400000000000000" pitchFamily="50" charset="-128"/>
              </a:rPr>
              <a:t>）「</a:t>
            </a:r>
            <a:r>
              <a:rPr lang="en-US" altLang="ja-JP" sz="1050" dirty="0">
                <a:solidFill>
                  <a:schemeClr val="tx2"/>
                </a:solidFill>
                <a:latin typeface="BIZ UDPゴシック" panose="020B0400000000000000" pitchFamily="50" charset="-128"/>
                <a:ea typeface="BIZ UDPゴシック" panose="020B0400000000000000" pitchFamily="50" charset="-128"/>
              </a:rPr>
              <a:t>ICF</a:t>
            </a:r>
            <a:r>
              <a:rPr lang="ja-JP" altLang="en-US" sz="1050" dirty="0">
                <a:solidFill>
                  <a:schemeClr val="tx2"/>
                </a:solidFill>
                <a:latin typeface="BIZ UDPゴシック" panose="020B0400000000000000" pitchFamily="50" charset="-128"/>
                <a:ea typeface="BIZ UDPゴシック" panose="020B0400000000000000" pitchFamily="50" charset="-128"/>
              </a:rPr>
              <a:t>（国際生活機能分類）の理解と活用：「人が生きること」</a:t>
            </a:r>
            <a:endParaRPr lang="en-US" altLang="ja-JP" sz="1050" dirty="0">
              <a:solidFill>
                <a:schemeClr val="tx2"/>
              </a:solidFill>
              <a:latin typeface="BIZ UDPゴシック" panose="020B0400000000000000" pitchFamily="50" charset="-128"/>
              <a:ea typeface="BIZ UDPゴシック" panose="020B0400000000000000" pitchFamily="50" charset="-128"/>
            </a:endParaRPr>
          </a:p>
          <a:p>
            <a:r>
              <a:rPr lang="ja-JP" altLang="en-US" sz="1050" dirty="0">
                <a:solidFill>
                  <a:schemeClr val="tx2"/>
                </a:solidFill>
                <a:latin typeface="BIZ UDPゴシック" panose="020B0400000000000000" pitchFamily="50" charset="-128"/>
                <a:ea typeface="BIZ UDPゴシック" panose="020B0400000000000000" pitchFamily="50" charset="-128"/>
              </a:rPr>
              <a:t>　　　　「生きることの困難（障害）をどうとらえるか」きょうされん、</a:t>
            </a:r>
            <a:r>
              <a:rPr lang="en-US" altLang="ja-JP" sz="1050" dirty="0">
                <a:solidFill>
                  <a:schemeClr val="tx2"/>
                </a:solidFill>
                <a:latin typeface="BIZ UDPゴシック" panose="020B0400000000000000" pitchFamily="50" charset="-128"/>
                <a:ea typeface="BIZ UDPゴシック" panose="020B0400000000000000" pitchFamily="50" charset="-128"/>
              </a:rPr>
              <a:t>p.35</a:t>
            </a:r>
          </a:p>
        </p:txBody>
      </p:sp>
      <p:pic>
        <p:nvPicPr>
          <p:cNvPr id="5" name="図 4" descr="ダイアグラム&#10;&#10;AI によって生成されたコンテンツは間違っている可能性があります。">
            <a:extLst>
              <a:ext uri="{FF2B5EF4-FFF2-40B4-BE49-F238E27FC236}">
                <a16:creationId xmlns:a16="http://schemas.microsoft.com/office/drawing/2014/main" id="{15DBCE32-B862-6677-D6DC-9EF76AED6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4" y="2624357"/>
            <a:ext cx="3715268" cy="1495634"/>
          </a:xfrm>
          <a:prstGeom prst="rect">
            <a:avLst/>
          </a:prstGeom>
        </p:spPr>
      </p:pic>
      <p:sp>
        <p:nvSpPr>
          <p:cNvPr id="7" name="正方形/長方形 6">
            <a:extLst>
              <a:ext uri="{FF2B5EF4-FFF2-40B4-BE49-F238E27FC236}">
                <a16:creationId xmlns:a16="http://schemas.microsoft.com/office/drawing/2014/main" id="{A4D901D0-6862-C784-9208-D3C76E5AC593}"/>
              </a:ext>
            </a:extLst>
          </p:cNvPr>
          <p:cNvSpPr/>
          <p:nvPr/>
        </p:nvSpPr>
        <p:spPr>
          <a:xfrm>
            <a:off x="782215" y="3762727"/>
            <a:ext cx="2421082" cy="396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4EC62A9-06D7-4A44-B906-435B201B6239}"/>
              </a:ext>
            </a:extLst>
          </p:cNvPr>
          <p:cNvSpPr txBox="1"/>
          <p:nvPr/>
        </p:nvSpPr>
        <p:spPr>
          <a:xfrm>
            <a:off x="3138247" y="3919163"/>
            <a:ext cx="761134" cy="246221"/>
          </a:xfrm>
          <a:prstGeom prst="rect">
            <a:avLst/>
          </a:prstGeom>
          <a:noFill/>
        </p:spPr>
        <p:txBody>
          <a:bodyPr wrap="square">
            <a:spAutoFit/>
          </a:bodyPr>
          <a:lstStyle/>
          <a:p>
            <a:pPr algn="ctr"/>
            <a:r>
              <a:rPr lang="ja-JP" altLang="en-US" sz="1000" b="1" dirty="0">
                <a:solidFill>
                  <a:srgbClr val="FF0000"/>
                </a:solidFill>
                <a:latin typeface="ＭＳ ゴシック" panose="020B0609070205080204" pitchFamily="49" charset="-128"/>
                <a:ea typeface="ＭＳ ゴシック" panose="020B0609070205080204" pitchFamily="49" charset="-128"/>
              </a:rPr>
              <a:t>背景因子</a:t>
            </a:r>
          </a:p>
        </p:txBody>
      </p:sp>
      <p:sp>
        <p:nvSpPr>
          <p:cNvPr id="18" name="楕円 17">
            <a:extLst>
              <a:ext uri="{FF2B5EF4-FFF2-40B4-BE49-F238E27FC236}">
                <a16:creationId xmlns:a16="http://schemas.microsoft.com/office/drawing/2014/main" id="{BBEF7303-696E-6C42-D0F4-2744EE0CE719}"/>
              </a:ext>
            </a:extLst>
          </p:cNvPr>
          <p:cNvSpPr/>
          <p:nvPr/>
        </p:nvSpPr>
        <p:spPr>
          <a:xfrm>
            <a:off x="194909" y="4000499"/>
            <a:ext cx="3737172" cy="2493373"/>
          </a:xfrm>
          <a:prstGeom prst="ellipse">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94047D8-02DD-64F3-3D1F-4F4BC8BE4DA4}"/>
              </a:ext>
            </a:extLst>
          </p:cNvPr>
          <p:cNvSpPr txBox="1"/>
          <p:nvPr/>
        </p:nvSpPr>
        <p:spPr>
          <a:xfrm>
            <a:off x="345018" y="1613787"/>
            <a:ext cx="3490930" cy="615553"/>
          </a:xfrm>
          <a:prstGeom prst="rect">
            <a:avLst/>
          </a:prstGeom>
          <a:noFill/>
        </p:spPr>
        <p:txBody>
          <a:bodyPr wrap="square" rtlCol="0">
            <a:spAutoFit/>
          </a:body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a:t>
            </a:r>
            <a:r>
              <a:rPr lang="en-US" altLang="ja-JP" sz="2000" b="1" dirty="0">
                <a:solidFill>
                  <a:schemeClr val="bg1"/>
                </a:solidFill>
                <a:latin typeface="BIZ UDPゴシック" panose="020B0400000000000000" pitchFamily="50" charset="-128"/>
                <a:ea typeface="BIZ UDPゴシック" panose="020B0400000000000000" pitchFamily="50" charset="-128"/>
              </a:rPr>
              <a:t>ICF</a:t>
            </a:r>
            <a:r>
              <a:rPr lang="ja-JP" altLang="en-US" sz="2000" b="1" dirty="0">
                <a:solidFill>
                  <a:schemeClr val="bg1"/>
                </a:solidFill>
                <a:latin typeface="BIZ UDPゴシック" panose="020B0400000000000000" pitchFamily="50" charset="-128"/>
                <a:ea typeface="BIZ UDPゴシック" panose="020B0400000000000000" pitchFamily="50" charset="-128"/>
              </a:rPr>
              <a:t>の生活機能モデル」</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400" b="1" dirty="0">
                <a:solidFill>
                  <a:schemeClr val="bg1"/>
                </a:solidFill>
                <a:latin typeface="BIZ UDPゴシック" panose="020B0400000000000000" pitchFamily="50" charset="-128"/>
                <a:ea typeface="BIZ UDPゴシック" panose="020B0400000000000000" pitchFamily="50" charset="-128"/>
              </a:rPr>
              <a:t>（</a:t>
            </a:r>
            <a:r>
              <a:rPr lang="en-US" altLang="ja-JP" sz="1400" b="1" dirty="0">
                <a:solidFill>
                  <a:schemeClr val="bg1"/>
                </a:solidFill>
                <a:latin typeface="BIZ UDPゴシック" panose="020B0400000000000000" pitchFamily="50" charset="-128"/>
                <a:ea typeface="BIZ UDPゴシック" panose="020B0400000000000000" pitchFamily="50" charset="-128"/>
              </a:rPr>
              <a:t>p.13</a:t>
            </a:r>
            <a:r>
              <a:rPr lang="ja-JP" altLang="en-US" sz="1400" b="1" dirty="0">
                <a:solidFill>
                  <a:schemeClr val="bg1"/>
                </a:solidFill>
                <a:latin typeface="BIZ UDPゴシック" panose="020B0400000000000000" pitchFamily="50" charset="-128"/>
                <a:ea typeface="BIZ UDPゴシック" panose="020B0400000000000000" pitchFamily="50" charset="-128"/>
              </a:rPr>
              <a:t>再掲）</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21" name="吹き出し: 四角形 20">
            <a:extLst>
              <a:ext uri="{FF2B5EF4-FFF2-40B4-BE49-F238E27FC236}">
                <a16:creationId xmlns:a16="http://schemas.microsoft.com/office/drawing/2014/main" id="{620E49F8-F3CD-8292-2DA4-A2203B6BAB6A}"/>
              </a:ext>
            </a:extLst>
          </p:cNvPr>
          <p:cNvSpPr/>
          <p:nvPr/>
        </p:nvSpPr>
        <p:spPr>
          <a:xfrm>
            <a:off x="2563882" y="2390014"/>
            <a:ext cx="1759525" cy="432000"/>
          </a:xfrm>
          <a:prstGeom prst="wedgeRectCallout">
            <a:avLst>
              <a:gd name="adj1" fmla="val -42991"/>
              <a:gd name="adj2" fmla="val 10036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1200" b="1" dirty="0">
                <a:latin typeface="BIZ UDPゴシック" panose="020B0400000000000000" pitchFamily="50" charset="-128"/>
                <a:ea typeface="BIZ UDPゴシック" panose="020B0400000000000000" pitchFamily="50" charset="-128"/>
              </a:rPr>
              <a:t>双方向の矢印が重要！</a:t>
            </a:r>
            <a:endParaRPr kumimoji="1" lang="en-US" altLang="ja-JP" sz="1200" b="1" dirty="0">
              <a:latin typeface="BIZ UDPゴシック" panose="020B0400000000000000" pitchFamily="50" charset="-128"/>
              <a:ea typeface="BIZ UDPゴシック" panose="020B0400000000000000" pitchFamily="50" charset="-128"/>
            </a:endParaRPr>
          </a:p>
          <a:p>
            <a:pPr algn="just"/>
            <a:r>
              <a:rPr kumimoji="1" lang="ja-JP" altLang="en-US" sz="1200" b="1" dirty="0">
                <a:latin typeface="BIZ UDPゴシック" panose="020B0400000000000000" pitchFamily="50" charset="-128"/>
                <a:ea typeface="BIZ UDPゴシック" panose="020B0400000000000000" pitchFamily="50" charset="-128"/>
              </a:rPr>
              <a:t>（＝相互に作用する）</a:t>
            </a:r>
            <a:endParaRPr kumimoji="1" lang="ja-JP" altLang="en-US" sz="1200" b="1" dirty="0"/>
          </a:p>
        </p:txBody>
      </p:sp>
      <p:sp>
        <p:nvSpPr>
          <p:cNvPr id="8" name="テキスト ボックス 7">
            <a:extLst>
              <a:ext uri="{FF2B5EF4-FFF2-40B4-BE49-F238E27FC236}">
                <a16:creationId xmlns:a16="http://schemas.microsoft.com/office/drawing/2014/main" id="{2DDA9A44-298E-6BCD-65DC-6EA58BA11480}"/>
              </a:ext>
            </a:extLst>
          </p:cNvPr>
          <p:cNvSpPr txBox="1"/>
          <p:nvPr/>
        </p:nvSpPr>
        <p:spPr>
          <a:xfrm>
            <a:off x="4446629" y="4422619"/>
            <a:ext cx="5159119" cy="562630"/>
          </a:xfrm>
          <a:prstGeom prst="roundRect">
            <a:avLst>
              <a:gd name="adj" fmla="val 50000"/>
            </a:avLst>
          </a:prstGeom>
          <a:solidFill>
            <a:schemeClr val="accent6">
              <a:lumMod val="20000"/>
              <a:lumOff val="80000"/>
            </a:schemeClr>
          </a:solidFill>
        </p:spPr>
        <p:txBody>
          <a:bodyPr wrap="square" anchor="ctr">
            <a:spAutoFit/>
          </a:bodyPr>
          <a:lstStyle/>
          <a:p>
            <a:pPr algn="ctr"/>
            <a:r>
              <a:rPr lang="ja-JP" altLang="en-US" sz="2000" dirty="0">
                <a:solidFill>
                  <a:schemeClr val="tx2"/>
                </a:solidFill>
                <a:latin typeface="BIZ UDPゴシック" panose="020B0400000000000000" pitchFamily="50" charset="-128"/>
                <a:ea typeface="BIZ UDPゴシック" panose="020B0400000000000000" pitchFamily="50" charset="-128"/>
              </a:rPr>
              <a:t>これを「</a:t>
            </a:r>
            <a:r>
              <a:rPr lang="ja-JP" altLang="en-US" sz="2000" b="1" dirty="0">
                <a:solidFill>
                  <a:srgbClr val="C00000"/>
                </a:solidFill>
                <a:latin typeface="BIZ UDPゴシック" panose="020B0400000000000000" pitchFamily="50" charset="-128"/>
                <a:ea typeface="BIZ UDPゴシック" panose="020B0400000000000000" pitchFamily="50" charset="-128"/>
              </a:rPr>
              <a:t>体験としての障害</a:t>
            </a:r>
            <a:r>
              <a:rPr lang="ja-JP" altLang="en-US" sz="2000" dirty="0">
                <a:solidFill>
                  <a:schemeClr val="tx2"/>
                </a:solidFill>
                <a:latin typeface="BIZ UDPゴシック" panose="020B0400000000000000" pitchFamily="50" charset="-128"/>
                <a:ea typeface="BIZ UDPゴシック" panose="020B0400000000000000" pitchFamily="50" charset="-128"/>
              </a:rPr>
              <a:t>」といいます。</a:t>
            </a:r>
            <a:endParaRPr lang="en-US" altLang="ja-JP" sz="2000" dirty="0">
              <a:solidFill>
                <a:schemeClr val="tx2"/>
              </a:solidFill>
              <a:latin typeface="BIZ UDPゴシック" panose="020B0400000000000000" pitchFamily="50" charset="-128"/>
              <a:ea typeface="BIZ UDPゴシック" panose="020B0400000000000000" pitchFamily="50" charset="-128"/>
            </a:endParaRPr>
          </a:p>
        </p:txBody>
      </p:sp>
      <p:sp>
        <p:nvSpPr>
          <p:cNvPr id="9" name="二等辺三角形 8">
            <a:extLst>
              <a:ext uri="{FF2B5EF4-FFF2-40B4-BE49-F238E27FC236}">
                <a16:creationId xmlns:a16="http://schemas.microsoft.com/office/drawing/2014/main" id="{3FA81009-8703-2E0F-CEE5-4713754A6E86}"/>
              </a:ext>
            </a:extLst>
          </p:cNvPr>
          <p:cNvSpPr/>
          <p:nvPr/>
        </p:nvSpPr>
        <p:spPr>
          <a:xfrm rot="10800000">
            <a:off x="6792188" y="3938945"/>
            <a:ext cx="468000" cy="21600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4547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35274-61FB-BC4E-13B3-FFB11574F162}"/>
            </a:ext>
          </a:extLst>
        </p:cNvPr>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DE4957F4-31CD-EA92-13E8-01E57285959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22</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50412EB0-F00D-8D2D-200E-61EEB234DE1D}"/>
              </a:ext>
            </a:extLst>
          </p:cNvPr>
          <p:cNvSpPr/>
          <p:nvPr/>
        </p:nvSpPr>
        <p:spPr>
          <a:xfrm>
            <a:off x="778510" y="2475524"/>
            <a:ext cx="8348980" cy="2638425"/>
          </a:xfrm>
          <a:prstGeom prst="rect">
            <a:avLst/>
          </a:prstGeom>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精神障害のある方の障害特性の観点から</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あなたが支援する受給者の</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障害特性についてアセスメント</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してみましょう</a:t>
            </a:r>
            <a:endParaRPr lang="en-US" altLang="ja-JP" sz="3200" b="1"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C0759671-A8FE-905C-09CE-438B1D9A56F8}"/>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ワーク③　障害特性についてのアセスメント</a:t>
            </a:r>
          </a:p>
        </p:txBody>
      </p:sp>
      <p:sp>
        <p:nvSpPr>
          <p:cNvPr id="11" name="四角形: 角を丸くする 10">
            <a:extLst>
              <a:ext uri="{FF2B5EF4-FFF2-40B4-BE49-F238E27FC236}">
                <a16:creationId xmlns:a16="http://schemas.microsoft.com/office/drawing/2014/main" id="{99DCE90E-E0FC-81B7-A59C-0DE05ECD8004}"/>
              </a:ext>
            </a:extLst>
          </p:cNvPr>
          <p:cNvSpPr/>
          <p:nvPr/>
        </p:nvSpPr>
        <p:spPr>
          <a:xfrm>
            <a:off x="723900" y="1501775"/>
            <a:ext cx="8458200"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4310788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741C8-290C-BF45-3A36-75ADD574ED5A}"/>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A681AD7E-DAAD-830D-E893-13C91135033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23</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6B76EFF1-38CF-CE92-25B1-823780416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223779" y="2002144"/>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D939C612-EE2E-CB59-6C15-E51D7429D22F}"/>
              </a:ext>
            </a:extLst>
          </p:cNvPr>
          <p:cNvSpPr txBox="1"/>
          <p:nvPr/>
        </p:nvSpPr>
        <p:spPr>
          <a:xfrm>
            <a:off x="1215736" y="3036585"/>
            <a:ext cx="8224002" cy="784830"/>
          </a:xfrm>
          <a:prstGeom prst="rect">
            <a:avLst/>
          </a:prstGeom>
          <a:noFill/>
          <a:ln>
            <a:noFill/>
          </a:ln>
        </p:spPr>
        <p:txBody>
          <a:bodyPr wrap="square" anchor="ctr">
            <a:spAutoFit/>
          </a:bodyPr>
          <a:lstStyle/>
          <a:p>
            <a:pPr>
              <a:spcBef>
                <a:spcPts val="600"/>
              </a:spcBef>
              <a:defRPr/>
            </a:pPr>
            <a:r>
              <a:rPr kumimoji="1" lang="ja-JP" altLang="en-US" sz="2000" b="1" dirty="0">
                <a:latin typeface="BIZ UDPゴシック" panose="020B0400000000000000" pitchFamily="50" charset="-128"/>
                <a:ea typeface="BIZ UDPゴシック" panose="020B0400000000000000" pitchFamily="50" charset="-128"/>
              </a:rPr>
              <a:t>　　ここでは、精神障害のある方への</a:t>
            </a:r>
            <a:endParaRPr kumimoji="1" lang="en-US" altLang="ja-JP" sz="2000" b="1" dirty="0">
              <a:latin typeface="BIZ UDPゴシック" panose="020B0400000000000000" pitchFamily="50" charset="-128"/>
              <a:ea typeface="BIZ UDPゴシック" panose="020B0400000000000000" pitchFamily="50" charset="-128"/>
            </a:endParaRPr>
          </a:p>
          <a:p>
            <a:pPr algn="r">
              <a:spcBef>
                <a:spcPts val="600"/>
              </a:spcBef>
              <a:defRPr/>
            </a:pPr>
            <a:r>
              <a:rPr kumimoji="1" lang="ja-JP" altLang="en-US" sz="2000" b="1" dirty="0">
                <a:latin typeface="BIZ UDPゴシック" panose="020B0400000000000000" pitchFamily="50" charset="-128"/>
                <a:ea typeface="BIZ UDPゴシック" panose="020B0400000000000000" pitchFamily="50" charset="-128"/>
              </a:rPr>
              <a:t>「本人主体」の支援のポイントについて、学んでいきます。</a:t>
            </a:r>
            <a:endParaRPr kumimoji="1" lang="en-US" altLang="ja-JP" sz="20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98626BB-8D12-CE89-80B1-19E1B1EE4A81}"/>
              </a:ext>
            </a:extLst>
          </p:cNvPr>
          <p:cNvSpPr txBox="1"/>
          <p:nvPr/>
        </p:nvSpPr>
        <p:spPr>
          <a:xfrm>
            <a:off x="466262" y="1053890"/>
            <a:ext cx="9161462" cy="707886"/>
          </a:xfrm>
          <a:prstGeom prst="rect">
            <a:avLst/>
          </a:prstGeom>
          <a:noFill/>
        </p:spPr>
        <p:txBody>
          <a:bodyPr wrap="square">
            <a:spAutoFit/>
          </a:bodyPr>
          <a:lstStyle/>
          <a:p>
            <a:pPr>
              <a:defRPr/>
            </a:pPr>
            <a:r>
              <a:rPr kumimoji="1" lang="en-US" altLang="ja-JP" sz="4000" b="1" spc="300" dirty="0">
                <a:latin typeface="メイリオ" panose="020B0604030504040204" pitchFamily="50" charset="-128"/>
                <a:ea typeface="メイリオ" panose="020B0604030504040204" pitchFamily="50" charset="-128"/>
              </a:rPr>
              <a:t>Ⅲ.</a:t>
            </a:r>
            <a:r>
              <a:rPr kumimoji="1" lang="ja-JP" altLang="en-US" sz="4000" b="1" spc="300" dirty="0">
                <a:latin typeface="メイリオ" panose="020B0604030504040204" pitchFamily="50" charset="-128"/>
                <a:ea typeface="メイリオ" panose="020B0604030504040204" pitchFamily="50" charset="-128"/>
              </a:rPr>
              <a:t>「本人主体」の支援のポイント</a:t>
            </a:r>
            <a:endParaRPr kumimoji="1" lang="en-US" altLang="ja-JP" sz="4000" b="1" spc="300" dirty="0">
              <a:latin typeface="メイリオ" panose="020B0604030504040204" pitchFamily="50" charset="-128"/>
              <a:ea typeface="メイリオ" panose="020B0604030504040204" pitchFamily="50" charset="-128"/>
            </a:endParaRPr>
          </a:p>
        </p:txBody>
      </p:sp>
      <p:sp>
        <p:nvSpPr>
          <p:cNvPr id="2" name="吹き出し: 四角形 1">
            <a:extLst>
              <a:ext uri="{FF2B5EF4-FFF2-40B4-BE49-F238E27FC236}">
                <a16:creationId xmlns:a16="http://schemas.microsoft.com/office/drawing/2014/main" id="{3FAEC3D4-82DB-6DC1-1127-6250438EB055}"/>
              </a:ext>
            </a:extLst>
          </p:cNvPr>
          <p:cNvSpPr/>
          <p:nvPr/>
        </p:nvSpPr>
        <p:spPr>
          <a:xfrm>
            <a:off x="466262" y="4205782"/>
            <a:ext cx="8973476" cy="1720123"/>
          </a:xfrm>
          <a:prstGeom prst="wedgeRectCallout">
            <a:avLst>
              <a:gd name="adj1" fmla="val -22280"/>
              <a:gd name="adj2" fmla="val -7390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dirty="0">
                <a:solidFill>
                  <a:schemeClr val="tx2"/>
                </a:solidFill>
              </a:rPr>
              <a:t>　　</a:t>
            </a:r>
            <a:r>
              <a:rPr kumimoji="1" lang="ja-JP" altLang="en-US" dirty="0">
                <a:solidFill>
                  <a:schemeClr val="tx1"/>
                </a:solidFill>
                <a:latin typeface="BIZ UDPゴシック" panose="020B0400000000000000" pitchFamily="50" charset="-128"/>
                <a:ea typeface="BIZ UDPゴシック" panose="020B0400000000000000" pitchFamily="50" charset="-128"/>
              </a:rPr>
              <a:t>自分を取り巻く環境が急に変わることに不安を抱く人が多い。</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just"/>
            <a:r>
              <a:rPr kumimoji="1" lang="ja-JP" altLang="en-US" b="1" dirty="0">
                <a:solidFill>
                  <a:schemeClr val="tx2"/>
                </a:solidFill>
                <a:latin typeface="BIZ UDPゴシック" panose="020B0400000000000000" pitchFamily="50" charset="-128"/>
                <a:ea typeface="BIZ UDPゴシック" panose="020B0400000000000000" pitchFamily="50" charset="-128"/>
              </a:rPr>
              <a:t>　　　</a:t>
            </a:r>
            <a:r>
              <a:rPr kumimoji="1" lang="ja-JP" altLang="en-US" b="1" dirty="0">
                <a:solidFill>
                  <a:srgbClr val="C00000"/>
                </a:solidFill>
                <a:latin typeface="BIZ UDPゴシック" panose="020B0400000000000000" pitchFamily="50" charset="-128"/>
                <a:ea typeface="BIZ UDPゴシック" panose="020B0400000000000000" pitchFamily="50" charset="-128"/>
              </a:rPr>
              <a:t>新たな人との出会い、新たなサービスの導入などに馴染むのに時間が</a:t>
            </a:r>
            <a:endParaRPr kumimoji="1" lang="en-US" altLang="ja-JP" b="1" dirty="0">
              <a:solidFill>
                <a:srgbClr val="C00000"/>
              </a:solidFill>
              <a:latin typeface="BIZ UDPゴシック" panose="020B0400000000000000" pitchFamily="50" charset="-128"/>
              <a:ea typeface="BIZ UDPゴシック" panose="020B0400000000000000" pitchFamily="50" charset="-128"/>
            </a:endParaRPr>
          </a:p>
          <a:p>
            <a:pPr algn="just"/>
            <a:r>
              <a:rPr kumimoji="1" lang="ja-JP" altLang="en-US" b="1" dirty="0">
                <a:solidFill>
                  <a:srgbClr val="C00000"/>
                </a:solidFill>
                <a:latin typeface="BIZ UDPゴシック" panose="020B0400000000000000" pitchFamily="50" charset="-128"/>
                <a:ea typeface="BIZ UDPゴシック" panose="020B0400000000000000" pitchFamily="50" charset="-128"/>
              </a:rPr>
              <a:t>　　　かかる</a:t>
            </a:r>
            <a:r>
              <a:rPr kumimoji="1" lang="ja-JP" altLang="en-US" dirty="0">
                <a:solidFill>
                  <a:schemeClr val="tx1"/>
                </a:solidFill>
                <a:latin typeface="BIZ UDPゴシック" panose="020B0400000000000000" pitchFamily="50" charset="-128"/>
                <a:ea typeface="BIZ UDPゴシック" panose="020B0400000000000000" pitchFamily="50" charset="-128"/>
              </a:rPr>
              <a:t>ものの、丁寧につなげれば、その後の展開がうまくいくことが多い。</a:t>
            </a:r>
          </a:p>
        </p:txBody>
      </p:sp>
      <p:sp>
        <p:nvSpPr>
          <p:cNvPr id="4" name="平行四辺形 3">
            <a:extLst>
              <a:ext uri="{FF2B5EF4-FFF2-40B4-BE49-F238E27FC236}">
                <a16:creationId xmlns:a16="http://schemas.microsoft.com/office/drawing/2014/main" id="{570DE813-6DF6-9BDB-B31E-04D6E80046FC}"/>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3" name="テキスト ボックス 2">
            <a:extLst>
              <a:ext uri="{FF2B5EF4-FFF2-40B4-BE49-F238E27FC236}">
                <a16:creationId xmlns:a16="http://schemas.microsoft.com/office/drawing/2014/main" id="{41463C63-BF9A-0117-3A5F-BA8345A1C33B}"/>
              </a:ext>
            </a:extLst>
          </p:cNvPr>
          <p:cNvSpPr txBox="1"/>
          <p:nvPr/>
        </p:nvSpPr>
        <p:spPr>
          <a:xfrm>
            <a:off x="694862" y="6140995"/>
            <a:ext cx="8516276" cy="338554"/>
          </a:xfrm>
          <a:prstGeom prst="rect">
            <a:avLst/>
          </a:prstGeom>
          <a:noFill/>
          <a:ln>
            <a:noFill/>
          </a:ln>
        </p:spPr>
        <p:txBody>
          <a:bodyPr wrap="square" anchor="ctr">
            <a:spAutoFit/>
          </a:bodyPr>
          <a:lstStyle/>
          <a:p>
            <a:pPr algn="ctr">
              <a:spcBef>
                <a:spcPts val="600"/>
              </a:spcBef>
              <a:defRPr/>
            </a:pPr>
            <a:r>
              <a:rPr kumimoji="1" lang="ja-JP" altLang="en-US" sz="1600" b="1" spc="200" dirty="0">
                <a:latin typeface="BIZ UDPゴシック" panose="020B0400000000000000" pitchFamily="50" charset="-128"/>
                <a:ea typeface="BIZ UDPゴシック" panose="020B0400000000000000" pitchFamily="50" charset="-128"/>
              </a:rPr>
              <a:t>＊ここでは、相談者・要保護者・受給者を「本人」と総称します。</a:t>
            </a:r>
            <a:endParaRPr kumimoji="1" lang="en-US" altLang="ja-JP" sz="1600" b="1" spc="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2993046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E5926-425E-031C-FA68-5F21C94D1E3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17E6BA9-BB0C-897F-C316-DA02405006E8}"/>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１．本人のストレングスへの着目と</a:t>
            </a:r>
            <a:endParaRPr lang="en-US" altLang="ja-JP" sz="3600" b="1" dirty="0">
              <a:solidFill>
                <a:schemeClr val="bg1"/>
              </a:solidFill>
              <a:latin typeface="BIZ UDPゴシック" panose="020B0400000000000000" pitchFamily="50" charset="-128"/>
              <a:ea typeface="BIZ UDPゴシック" panose="020B0400000000000000" pitchFamily="50" charset="-128"/>
            </a:endParaRPr>
          </a:p>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信頼関係の構築の大切さ</a:t>
            </a:r>
            <a:endParaRPr lang="en-US" altLang="ja-JP" sz="3600" b="1" dirty="0">
              <a:solidFill>
                <a:schemeClr val="bg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0FB6D75B-FF58-C43C-5EDB-0AB1C94FBDED}"/>
              </a:ext>
            </a:extLst>
          </p:cNvPr>
          <p:cNvSpPr txBox="1"/>
          <p:nvPr/>
        </p:nvSpPr>
        <p:spPr>
          <a:xfrm>
            <a:off x="0" y="1440786"/>
            <a:ext cx="9900000" cy="624072"/>
          </a:xfrm>
          <a:prstGeom prst="rect">
            <a:avLst/>
          </a:prstGeom>
          <a:noFill/>
        </p:spPr>
        <p:txBody>
          <a:bodyPr wrap="square" rtlCol="0" anchor="ctr">
            <a:noAutofit/>
          </a:bodyPr>
          <a:lstStyle/>
          <a:p>
            <a:pPr marL="342900" indent="-342900">
              <a:buFont typeface="Arial" panose="020B0604020202020204" pitchFamily="34" charset="0"/>
              <a:buChar char="•"/>
            </a:pPr>
            <a:r>
              <a:rPr kumimoji="1" lang="en-US" altLang="ja-JP" b="1" dirty="0">
                <a:solidFill>
                  <a:schemeClr val="tx2"/>
                </a:solidFill>
                <a:latin typeface="BIZ UDPゴシック" panose="020B0400000000000000" pitchFamily="50" charset="-128"/>
                <a:ea typeface="BIZ UDPゴシック" panose="020B0400000000000000" pitchFamily="50" charset="-128"/>
              </a:rPr>
              <a:t>CW</a:t>
            </a:r>
            <a:r>
              <a:rPr kumimoji="1" lang="ja-JP" altLang="en-US" b="1" dirty="0">
                <a:solidFill>
                  <a:schemeClr val="tx2"/>
                </a:solidFill>
                <a:latin typeface="BIZ UDPゴシック" panose="020B0400000000000000" pitchFamily="50" charset="-128"/>
                <a:ea typeface="BIZ UDPゴシック" panose="020B0400000000000000" pitchFamily="50" charset="-128"/>
              </a:rPr>
              <a:t>として大切にしたいのは、本人の「</a:t>
            </a:r>
            <a:r>
              <a:rPr kumimoji="1" lang="ja-JP" altLang="en-US" b="1" dirty="0">
                <a:solidFill>
                  <a:srgbClr val="C00000"/>
                </a:solidFill>
                <a:latin typeface="BIZ UDPゴシック" panose="020B0400000000000000" pitchFamily="50" charset="-128"/>
                <a:ea typeface="BIZ UDPゴシック" panose="020B0400000000000000" pitchFamily="50" charset="-128"/>
              </a:rPr>
              <a:t>ストレングス</a:t>
            </a:r>
            <a:r>
              <a:rPr kumimoji="1" lang="ja-JP" altLang="en-US" b="1" dirty="0">
                <a:solidFill>
                  <a:schemeClr val="tx2"/>
                </a:solidFill>
                <a:latin typeface="BIZ UDPゴシック" panose="020B0400000000000000" pitchFamily="50" charset="-128"/>
                <a:ea typeface="BIZ UDPゴシック" panose="020B0400000000000000" pitchFamily="50" charset="-128"/>
              </a:rPr>
              <a:t>」（本人のよさや内なる可能性）を発見し、</a:t>
            </a:r>
            <a:br>
              <a:rPr kumimoji="1" lang="en-US" altLang="ja-JP" b="1" dirty="0">
                <a:solidFill>
                  <a:schemeClr val="tx2"/>
                </a:solidFill>
                <a:latin typeface="BIZ UDPゴシック" panose="020B0400000000000000" pitchFamily="50" charset="-128"/>
                <a:ea typeface="BIZ UDPゴシック" panose="020B0400000000000000" pitchFamily="50" charset="-128"/>
              </a:rPr>
            </a:br>
            <a:r>
              <a:rPr kumimoji="1" lang="ja-JP" altLang="en-US" b="1" dirty="0">
                <a:solidFill>
                  <a:schemeClr val="tx2"/>
                </a:solidFill>
                <a:latin typeface="BIZ UDPゴシック" panose="020B0400000000000000" pitchFamily="50" charset="-128"/>
                <a:ea typeface="BIZ UDPゴシック" panose="020B0400000000000000" pitchFamily="50" charset="-128"/>
              </a:rPr>
              <a:t>支援に活かしていくことです。</a:t>
            </a:r>
            <a:endParaRPr kumimoji="1" lang="en-US" altLang="ja-JP" b="1" dirty="0">
              <a:solidFill>
                <a:schemeClr val="tx2"/>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2">
            <a:extLst>
              <a:ext uri="{FF2B5EF4-FFF2-40B4-BE49-F238E27FC236}">
                <a16:creationId xmlns:a16="http://schemas.microsoft.com/office/drawing/2014/main" id="{89056F36-D0C4-0D72-CB06-874AE1FCA9B8}"/>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24</a:t>
            </a:fld>
            <a:endParaRPr lang="ja-JP" altLang="en-US" sz="1000">
              <a:solidFill>
                <a:srgbClr val="898989"/>
              </a:solidFill>
            </a:endParaRPr>
          </a:p>
        </p:txBody>
      </p:sp>
      <p:sp>
        <p:nvSpPr>
          <p:cNvPr id="10" name="テキスト ボックス 9">
            <a:extLst>
              <a:ext uri="{FF2B5EF4-FFF2-40B4-BE49-F238E27FC236}">
                <a16:creationId xmlns:a16="http://schemas.microsoft.com/office/drawing/2014/main" id="{11C1D07A-7F47-5627-E313-0B74EEA267BC}"/>
              </a:ext>
            </a:extLst>
          </p:cNvPr>
          <p:cNvSpPr txBox="1"/>
          <p:nvPr/>
        </p:nvSpPr>
        <p:spPr>
          <a:xfrm>
            <a:off x="-3000" y="4955165"/>
            <a:ext cx="9906000" cy="646331"/>
          </a:xfrm>
          <a:prstGeom prst="rect">
            <a:avLst/>
          </a:prstGeom>
          <a:noFill/>
        </p:spPr>
        <p:txBody>
          <a:bodyPr wrap="square">
            <a:spAutoFit/>
          </a:bodyPr>
          <a:lstStyle/>
          <a:p>
            <a:pPr marL="342900" indent="-342900">
              <a:buFont typeface="Arial" panose="020B0604020202020204" pitchFamily="34" charset="0"/>
              <a:buChar char="•"/>
            </a:pPr>
            <a:r>
              <a:rPr kumimoji="1" lang="ja-JP" altLang="en-US" dirty="0">
                <a:solidFill>
                  <a:schemeClr val="tx2"/>
                </a:solidFill>
                <a:latin typeface="BIZ UDPゴシック" panose="020B0400000000000000" pitchFamily="50" charset="-128"/>
                <a:ea typeface="BIZ UDPゴシック" panose="020B0400000000000000" pitchFamily="50" charset="-128"/>
              </a:rPr>
              <a:t>よりよい支援を行う上では、面接相談、訪問等の機会を通じた</a:t>
            </a:r>
            <a:r>
              <a:rPr kumimoji="1" lang="ja-JP" altLang="en-US" b="1" dirty="0">
                <a:solidFill>
                  <a:srgbClr val="C00000"/>
                </a:solidFill>
                <a:latin typeface="BIZ UDPゴシック" panose="020B0400000000000000" pitchFamily="50" charset="-128"/>
                <a:ea typeface="BIZ UDPゴシック" panose="020B0400000000000000" pitchFamily="50" charset="-128"/>
              </a:rPr>
              <a:t>本人との「信頼関係の構築」</a:t>
            </a:r>
            <a:r>
              <a:rPr kumimoji="1" lang="ja-JP" altLang="en-US" dirty="0">
                <a:solidFill>
                  <a:schemeClr val="tx2"/>
                </a:solidFill>
                <a:latin typeface="BIZ UDPゴシック" panose="020B0400000000000000" pitchFamily="50" charset="-128"/>
                <a:ea typeface="BIZ UDPゴシック" panose="020B0400000000000000" pitchFamily="50" charset="-128"/>
              </a:rPr>
              <a:t>が大切になります。これが「支援の基盤」となっていきます。</a:t>
            </a:r>
            <a:endParaRPr kumimoji="1" lang="en-US" altLang="ja-JP" dirty="0">
              <a:solidFill>
                <a:schemeClr val="tx2"/>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3CBC1DE3-1BF2-DA14-FC80-BED3BBC41EF2}"/>
              </a:ext>
            </a:extLst>
          </p:cNvPr>
          <p:cNvSpPr txBox="1"/>
          <p:nvPr/>
        </p:nvSpPr>
        <p:spPr>
          <a:xfrm>
            <a:off x="3771900" y="5742516"/>
            <a:ext cx="4705846" cy="664012"/>
          </a:xfrm>
          <a:prstGeom prst="wedgeRoundRectCallout">
            <a:avLst>
              <a:gd name="adj1" fmla="val 53108"/>
              <a:gd name="adj2" fmla="val 25446"/>
              <a:gd name="adj3" fmla="val 16667"/>
            </a:avLst>
          </a:prstGeom>
          <a:solidFill>
            <a:schemeClr val="bg2"/>
          </a:solidFill>
        </p:spPr>
        <p:txBody>
          <a:bodyPr wrap="square">
            <a:spAutoFit/>
          </a:bodyPr>
          <a:lstStyle/>
          <a:p>
            <a:r>
              <a:rPr lang="en-US" altLang="ja-JP" sz="1100" dirty="0">
                <a:latin typeface="BIZ UDPゴシック" panose="020B0400000000000000" pitchFamily="50" charset="-128"/>
                <a:ea typeface="BIZ UDPゴシック" panose="020B0400000000000000" pitchFamily="50" charset="-128"/>
              </a:rPr>
              <a:t>CW</a:t>
            </a:r>
            <a:r>
              <a:rPr lang="ja-JP" altLang="en-US" sz="1100" dirty="0">
                <a:latin typeface="BIZ UDPゴシック" panose="020B0400000000000000" pitchFamily="50" charset="-128"/>
                <a:ea typeface="BIZ UDPゴシック" panose="020B0400000000000000" pitchFamily="50" charset="-128"/>
              </a:rPr>
              <a:t>は、障害によって隠されてきたその人の「本人らしさ」に着目します。</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本人の生活の安心・安全を支援するとともに、新たな人生の構築にむけた「自己決定のプロセス」を支えていくことが大切です。</a:t>
            </a:r>
            <a:endParaRPr lang="en-US" altLang="ja-JP" sz="1100" b="1" dirty="0">
              <a:latin typeface="BIZ UDPゴシック" panose="020B0400000000000000" pitchFamily="50" charset="-128"/>
              <a:ea typeface="BIZ UDPゴシック" panose="020B0400000000000000" pitchFamily="50" charset="-128"/>
            </a:endParaRPr>
          </a:p>
        </p:txBody>
      </p:sp>
      <p:pic>
        <p:nvPicPr>
          <p:cNvPr id="12" name="図 11" descr="黒い背景と男性の絵&#10;&#10;AI によって生成されたコンテンツは間違っている可能性があります。">
            <a:extLst>
              <a:ext uri="{FF2B5EF4-FFF2-40B4-BE49-F238E27FC236}">
                <a16:creationId xmlns:a16="http://schemas.microsoft.com/office/drawing/2014/main" id="{AF622BDB-2DC9-18A6-702E-34762657BBA1}"/>
              </a:ext>
            </a:extLst>
          </p:cNvPr>
          <p:cNvPicPr>
            <a:picLocks noChangeAspect="1"/>
          </p:cNvPicPr>
          <p:nvPr/>
        </p:nvPicPr>
        <p:blipFill>
          <a:blip r:embed="rId2">
            <a:extLst>
              <a:ext uri="{28A0092B-C50C-407E-A947-70E740481C1C}">
                <a14:useLocalDpi xmlns:a14="http://schemas.microsoft.com/office/drawing/2010/main" val="0"/>
              </a:ext>
            </a:extLst>
          </a:blip>
          <a:srcRect b="16376"/>
          <a:stretch/>
        </p:blipFill>
        <p:spPr>
          <a:xfrm>
            <a:off x="8477746" y="5585318"/>
            <a:ext cx="1238548" cy="1035726"/>
          </a:xfrm>
          <a:prstGeom prst="rect">
            <a:avLst/>
          </a:prstGeom>
        </p:spPr>
      </p:pic>
      <p:sp>
        <p:nvSpPr>
          <p:cNvPr id="14" name="テキスト ボックス 13">
            <a:extLst>
              <a:ext uri="{FF2B5EF4-FFF2-40B4-BE49-F238E27FC236}">
                <a16:creationId xmlns:a16="http://schemas.microsoft.com/office/drawing/2014/main" id="{3CCD84E5-F698-4D48-91B9-73A1BDD68997}"/>
              </a:ext>
            </a:extLst>
          </p:cNvPr>
          <p:cNvSpPr txBox="1"/>
          <p:nvPr/>
        </p:nvSpPr>
        <p:spPr>
          <a:xfrm>
            <a:off x="0" y="4316145"/>
            <a:ext cx="9906000" cy="646331"/>
          </a:xfrm>
          <a:prstGeom prst="rect">
            <a:avLst/>
          </a:prstGeom>
          <a:noFill/>
        </p:spPr>
        <p:txBody>
          <a:bodyPr wrap="square">
            <a:spAutoFit/>
          </a:bodyPr>
          <a:lstStyle/>
          <a:p>
            <a:pPr marL="342900" indent="-342900">
              <a:buFont typeface="Arial" panose="020B0604020202020204" pitchFamily="34" charset="0"/>
              <a:buChar char="•"/>
            </a:pPr>
            <a:r>
              <a:rPr kumimoji="1" lang="ja-JP" altLang="en-US" dirty="0">
                <a:solidFill>
                  <a:schemeClr val="tx2"/>
                </a:solidFill>
                <a:latin typeface="BIZ UDPゴシック" panose="020B0400000000000000" pitchFamily="50" charset="-128"/>
                <a:ea typeface="BIZ UDPゴシック" panose="020B0400000000000000" pitchFamily="50" charset="-128"/>
              </a:rPr>
              <a:t>また、本人との関係が良好であればあるほど、本人との良好なかかわりの時間が長ければ長いほど、本人の</a:t>
            </a:r>
            <a:r>
              <a:rPr kumimoji="1" lang="ja-JP" altLang="en-US" b="1" dirty="0">
                <a:solidFill>
                  <a:srgbClr val="C00000"/>
                </a:solidFill>
                <a:latin typeface="BIZ UDPゴシック" panose="020B0400000000000000" pitchFamily="50" charset="-128"/>
                <a:ea typeface="BIZ UDPゴシック" panose="020B0400000000000000" pitchFamily="50" charset="-128"/>
              </a:rPr>
              <a:t>「自己決定」は、より本人が望むものになる</a:t>
            </a:r>
            <a:r>
              <a:rPr kumimoji="1" lang="ja-JP" altLang="en-US" dirty="0">
                <a:solidFill>
                  <a:schemeClr val="tx2"/>
                </a:solidFill>
                <a:latin typeface="BIZ UDPゴシック" panose="020B0400000000000000" pitchFamily="50" charset="-128"/>
                <a:ea typeface="BIZ UDPゴシック" panose="020B0400000000000000" pitchFamily="50" charset="-128"/>
              </a:rPr>
              <a:t>といわれています。</a:t>
            </a:r>
            <a:endParaRPr kumimoji="1" lang="en-US" altLang="ja-JP" dirty="0">
              <a:solidFill>
                <a:schemeClr val="tx2"/>
              </a:solidFill>
              <a:latin typeface="BIZ UDPゴシック" panose="020B0400000000000000" pitchFamily="50" charset="-128"/>
              <a:ea typeface="BIZ UDPゴシック" panose="020B0400000000000000" pitchFamily="50" charset="-128"/>
            </a:endParaRPr>
          </a:p>
        </p:txBody>
      </p:sp>
      <p:sp>
        <p:nvSpPr>
          <p:cNvPr id="15" name="テキスト ボックス 11">
            <a:extLst>
              <a:ext uri="{FF2B5EF4-FFF2-40B4-BE49-F238E27FC236}">
                <a16:creationId xmlns:a16="http://schemas.microsoft.com/office/drawing/2014/main" id="{F15D30E6-E36D-9085-3899-556F8E764841}"/>
              </a:ext>
            </a:extLst>
          </p:cNvPr>
          <p:cNvSpPr txBox="1">
            <a:spLocks noChangeArrowheads="1"/>
          </p:cNvSpPr>
          <p:nvPr/>
        </p:nvSpPr>
        <p:spPr bwMode="auto">
          <a:xfrm>
            <a:off x="0" y="6660573"/>
            <a:ext cx="9714720" cy="1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出典：厚生省社会局保護課長 小山進次郎</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改訂増補　生活保護法の解釈と運用</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全国社会福祉協議会</a:t>
            </a:r>
            <a:r>
              <a:rPr lang="en-US" altLang="ja-JP" sz="1000" dirty="0">
                <a:latin typeface="メイリオ" panose="020B0604030504040204" pitchFamily="50" charset="-128"/>
                <a:ea typeface="メイリオ" panose="020B0604030504040204" pitchFamily="50" charset="-128"/>
              </a:rPr>
              <a:t>,1975,p.92</a:t>
            </a:r>
          </a:p>
        </p:txBody>
      </p:sp>
      <p:sp>
        <p:nvSpPr>
          <p:cNvPr id="8" name="テキスト ボックス 7">
            <a:extLst>
              <a:ext uri="{FF2B5EF4-FFF2-40B4-BE49-F238E27FC236}">
                <a16:creationId xmlns:a16="http://schemas.microsoft.com/office/drawing/2014/main" id="{EC743FA2-C1FF-7A40-9F2A-C97BF264812E}"/>
              </a:ext>
            </a:extLst>
          </p:cNvPr>
          <p:cNvSpPr txBox="1"/>
          <p:nvPr/>
        </p:nvSpPr>
        <p:spPr>
          <a:xfrm>
            <a:off x="665049" y="2435720"/>
            <a:ext cx="8569902" cy="1769565"/>
          </a:xfrm>
          <a:prstGeom prst="rect">
            <a:avLst/>
          </a:prstGeom>
          <a:solidFill>
            <a:schemeClr val="accent3">
              <a:lumMod val="20000"/>
              <a:lumOff val="80000"/>
            </a:schemeClr>
          </a:solidFill>
          <a:ln w="38100">
            <a:solidFill>
              <a:schemeClr val="tx1">
                <a:lumMod val="50000"/>
                <a:lumOff val="50000"/>
              </a:schemeClr>
            </a:solidFill>
          </a:ln>
        </p:spPr>
        <p:txBody>
          <a:bodyPr wrap="square" anchor="ctr">
            <a:noAutofit/>
          </a:bodyPr>
          <a:lstStyle/>
          <a:p>
            <a:r>
              <a:rPr lang="ja-JP" altLang="en-US" sz="1600" spc="100" dirty="0">
                <a:latin typeface="BIZ UDPゴシック" panose="020B0400000000000000" pitchFamily="50" charset="-128"/>
                <a:ea typeface="BIZ UDPゴシック" panose="020B0400000000000000" pitchFamily="50" charset="-128"/>
              </a:rPr>
              <a:t>　最低生活の保障と共に、自立の助長ということを目的の中に含めたのは、「人をして人たるに値する存在」たらしめるのは単にその最低生活を維持させるというだけでは十分でない。</a:t>
            </a:r>
            <a:r>
              <a:rPr lang="ja-JP" altLang="en-US" sz="1600" b="1" spc="100" dirty="0">
                <a:solidFill>
                  <a:srgbClr val="C00000"/>
                </a:solidFill>
                <a:latin typeface="BIZ UDPゴシック" panose="020B0400000000000000" pitchFamily="50" charset="-128"/>
                <a:ea typeface="BIZ UDPゴシック" panose="020B0400000000000000" pitchFamily="50" charset="-128"/>
              </a:rPr>
              <a:t>凡そ人はすべてその中に何等かの自主独立の意味において可能性を包蔵している</a:t>
            </a:r>
            <a:r>
              <a:rPr lang="ja-JP" altLang="en-US" sz="1600" spc="100" dirty="0">
                <a:latin typeface="BIZ UDPゴシック" panose="020B0400000000000000" pitchFamily="50" charset="-128"/>
                <a:ea typeface="BIZ UDPゴシック" panose="020B0400000000000000" pitchFamily="50" charset="-128"/>
              </a:rPr>
              <a:t>。この内容的可能性を発見し、これを助長育成し、而して、その人をしてその能力に相応しい状態において社会生活に適応させることこそ、真実の意味において生存権を保障する所以である。</a:t>
            </a:r>
          </a:p>
        </p:txBody>
      </p:sp>
      <p:grpSp>
        <p:nvGrpSpPr>
          <p:cNvPr id="21" name="グループ化 20">
            <a:extLst>
              <a:ext uri="{FF2B5EF4-FFF2-40B4-BE49-F238E27FC236}">
                <a16:creationId xmlns:a16="http://schemas.microsoft.com/office/drawing/2014/main" id="{3F3F2F84-33C7-13C5-6CF1-538CD0C6F985}"/>
              </a:ext>
            </a:extLst>
          </p:cNvPr>
          <p:cNvGrpSpPr/>
          <p:nvPr/>
        </p:nvGrpSpPr>
        <p:grpSpPr>
          <a:xfrm>
            <a:off x="1926648" y="2111799"/>
            <a:ext cx="6052704" cy="307777"/>
            <a:chOff x="2592531" y="2111799"/>
            <a:chExt cx="6052704" cy="307777"/>
          </a:xfrm>
        </p:grpSpPr>
        <p:sp>
          <p:nvSpPr>
            <p:cNvPr id="18" name="テキスト ボックス 17">
              <a:extLst>
                <a:ext uri="{FF2B5EF4-FFF2-40B4-BE49-F238E27FC236}">
                  <a16:creationId xmlns:a16="http://schemas.microsoft.com/office/drawing/2014/main" id="{C5A51D58-C519-266F-513C-7D8D01D20EDD}"/>
                </a:ext>
              </a:extLst>
            </p:cNvPr>
            <p:cNvSpPr txBox="1"/>
            <p:nvPr/>
          </p:nvSpPr>
          <p:spPr>
            <a:xfrm>
              <a:off x="2794288" y="2111799"/>
              <a:ext cx="5850947" cy="307777"/>
            </a:xfrm>
            <a:prstGeom prst="rect">
              <a:avLst/>
            </a:prstGeom>
            <a:noFill/>
          </p:spPr>
          <p:txBody>
            <a:bodyPr wrap="square">
              <a:spAutoFit/>
            </a:bodyPr>
            <a:lstStyle/>
            <a:p>
              <a:pPr algn="ctr"/>
              <a:r>
                <a:rPr lang="ja-JP" altLang="en-US" sz="1400" spc="100" dirty="0">
                  <a:latin typeface="BIZ UDPゴシック" panose="020B0400000000000000" pitchFamily="50" charset="-128"/>
                  <a:ea typeface="BIZ UDPゴシック" panose="020B0400000000000000" pitchFamily="50" charset="-128"/>
                </a:rPr>
                <a:t>「生活保護法の解釈と運用」から、その重要性を確認してみましょう</a:t>
              </a:r>
              <a:endParaRPr lang="en-US" altLang="ja-JP" sz="1400" spc="100" dirty="0">
                <a:latin typeface="BIZ UDPゴシック" panose="020B0400000000000000" pitchFamily="50" charset="-128"/>
                <a:ea typeface="BIZ UDPゴシック" panose="020B0400000000000000" pitchFamily="50" charset="-128"/>
              </a:endParaRPr>
            </a:p>
          </p:txBody>
        </p:sp>
        <p:sp>
          <p:nvSpPr>
            <p:cNvPr id="19" name="二等辺三角形 18">
              <a:extLst>
                <a:ext uri="{FF2B5EF4-FFF2-40B4-BE49-F238E27FC236}">
                  <a16:creationId xmlns:a16="http://schemas.microsoft.com/office/drawing/2014/main" id="{8F7E081F-9468-FC4F-7BD4-C26E9F98868D}"/>
                </a:ext>
              </a:extLst>
            </p:cNvPr>
            <p:cNvSpPr/>
            <p:nvPr/>
          </p:nvSpPr>
          <p:spPr>
            <a:xfrm flipV="1">
              <a:off x="2592531" y="2175605"/>
              <a:ext cx="259773" cy="180164"/>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698405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0D74A-566C-9AE0-5209-558D774AC6D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B444398-5438-3297-5A33-623A4EFD9A8F}"/>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２</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．本人を「生活の視点」から捉える</a:t>
            </a:r>
            <a:endParaRPr kumimoji="1" lang="en-US" altLang="ja-JP" sz="36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1F08A83-FE28-4D40-75F8-4629DE60A863}"/>
              </a:ext>
            </a:extLst>
          </p:cNvPr>
          <p:cNvSpPr txBox="1"/>
          <p:nvPr/>
        </p:nvSpPr>
        <p:spPr>
          <a:xfrm>
            <a:off x="110926" y="1445306"/>
            <a:ext cx="9684149" cy="707886"/>
          </a:xfrm>
          <a:prstGeom prst="rect">
            <a:avLst/>
          </a:prstGeom>
          <a:noFill/>
        </p:spPr>
        <p:txBody>
          <a:bodyPr wrap="square" rtlCol="0">
            <a:spAutoFit/>
          </a:bodyPr>
          <a:lstStyle/>
          <a:p>
            <a:pPr marL="288000" indent="-288000">
              <a:buFont typeface="Arial" panose="020B0604020202020204" pitchFamily="34" charset="0"/>
              <a:buChar char="•"/>
            </a:pPr>
            <a:r>
              <a:rPr kumimoji="1" lang="ja-JP" altLang="en-US" sz="2000" dirty="0">
                <a:solidFill>
                  <a:schemeClr val="tx2"/>
                </a:solidFill>
                <a:latin typeface="BIZ UDPゴシック" panose="020B0400000000000000" pitchFamily="50" charset="-128"/>
                <a:ea typeface="BIZ UDPゴシック" panose="020B0400000000000000" pitchFamily="50" charset="-128"/>
              </a:rPr>
              <a:t>本人の理解を深めるためには、病気や障害のことだけでなく、</a:t>
            </a:r>
            <a:r>
              <a:rPr kumimoji="1" lang="ja-JP" altLang="en-US" sz="2000" b="1" dirty="0">
                <a:solidFill>
                  <a:srgbClr val="C00000"/>
                </a:solidFill>
                <a:latin typeface="BIZ UDPゴシック" panose="020B0400000000000000" pitchFamily="50" charset="-128"/>
                <a:ea typeface="BIZ UDPゴシック" panose="020B0400000000000000" pitchFamily="50" charset="-128"/>
              </a:rPr>
              <a:t>それまでの本人のあゆみ（築いてきた人間関係、生活歴等）</a:t>
            </a:r>
            <a:r>
              <a:rPr kumimoji="1" lang="ja-JP" altLang="en-US" sz="2000" dirty="0">
                <a:solidFill>
                  <a:schemeClr val="tx2"/>
                </a:solidFill>
                <a:latin typeface="BIZ UDPゴシック" panose="020B0400000000000000" pitchFamily="50" charset="-128"/>
                <a:ea typeface="BIZ UDPゴシック" panose="020B0400000000000000" pitchFamily="50" charset="-128"/>
              </a:rPr>
              <a:t>を把握していくことが大切です。</a:t>
            </a:r>
            <a:endParaRPr lang="en-US" altLang="ja-JP" sz="2800" dirty="0">
              <a:solidFill>
                <a:schemeClr val="tx2"/>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FAAF1A4-99F5-8715-FAB7-9FE03E19018E}"/>
              </a:ext>
            </a:extLst>
          </p:cNvPr>
          <p:cNvSpPr txBox="1"/>
          <p:nvPr/>
        </p:nvSpPr>
        <p:spPr>
          <a:xfrm>
            <a:off x="3486251" y="5313108"/>
            <a:ext cx="3154680" cy="1200329"/>
          </a:xfrm>
          <a:prstGeom prst="rect">
            <a:avLst/>
          </a:prstGeom>
          <a:noFill/>
        </p:spPr>
        <p:txBody>
          <a:bodyPr wrap="square" rtlCol="0">
            <a:spAutoFit/>
          </a:bodyPr>
          <a:lstStyle/>
          <a:p>
            <a:pPr marL="0" indent="0">
              <a:buNone/>
            </a:pPr>
            <a:r>
              <a:rPr lang="ja-JP" altLang="en-US" sz="1800" dirty="0">
                <a:solidFill>
                  <a:schemeClr val="tx2"/>
                </a:solidFill>
                <a:latin typeface="BIZ UDPゴシック" panose="020B0400000000000000" pitchFamily="50" charset="-128"/>
                <a:ea typeface="BIZ UDPゴシック" panose="020B0400000000000000" pitchFamily="50" charset="-128"/>
              </a:rPr>
              <a:t>中には、「精神障害のある方としての社会的役割」が重くならざるを得ない人がいる</a:t>
            </a:r>
            <a:endParaRPr lang="en-US" altLang="ja-JP" sz="1800" dirty="0">
              <a:solidFill>
                <a:schemeClr val="tx2"/>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2"/>
                </a:solidFill>
                <a:latin typeface="BIZ UDPゴシック" panose="020B0400000000000000" pitchFamily="50" charset="-128"/>
                <a:ea typeface="BIZ UDPゴシック" panose="020B0400000000000000" pitchFamily="50" charset="-128"/>
              </a:rPr>
              <a:t>例）社会的入院など</a:t>
            </a:r>
            <a:endParaRPr lang="en-US" altLang="ja-JP" sz="1800" dirty="0">
              <a:solidFill>
                <a:schemeClr val="tx2"/>
              </a:solidFill>
              <a:latin typeface="BIZ UDPゴシック" panose="020B0400000000000000" pitchFamily="50" charset="-128"/>
              <a:ea typeface="BIZ UDPゴシック" panose="020B0400000000000000" pitchFamily="50" charset="-128"/>
            </a:endParaRPr>
          </a:p>
        </p:txBody>
      </p:sp>
      <p:sp>
        <p:nvSpPr>
          <p:cNvPr id="12" name="矢印: 右 11">
            <a:extLst>
              <a:ext uri="{FF2B5EF4-FFF2-40B4-BE49-F238E27FC236}">
                <a16:creationId xmlns:a16="http://schemas.microsoft.com/office/drawing/2014/main" id="{BFF50565-A7CD-9659-65C2-EF59F89F9302}"/>
              </a:ext>
            </a:extLst>
          </p:cNvPr>
          <p:cNvSpPr/>
          <p:nvPr/>
        </p:nvSpPr>
        <p:spPr>
          <a:xfrm>
            <a:off x="2846973" y="3691768"/>
            <a:ext cx="813133" cy="5995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B8D96712-FE1F-116D-67CD-8E74C7E96E99}"/>
              </a:ext>
            </a:extLst>
          </p:cNvPr>
          <p:cNvSpPr txBox="1"/>
          <p:nvPr/>
        </p:nvSpPr>
        <p:spPr>
          <a:xfrm>
            <a:off x="20807" y="5313108"/>
            <a:ext cx="3154680" cy="1200329"/>
          </a:xfrm>
          <a:prstGeom prst="rect">
            <a:avLst/>
          </a:prstGeom>
          <a:noFill/>
        </p:spPr>
        <p:txBody>
          <a:bodyPr wrap="square" rtlCol="0">
            <a:spAutoFit/>
          </a:bodyPr>
          <a:lstStyle/>
          <a:p>
            <a:pPr marL="0" indent="0">
              <a:buNone/>
            </a:pPr>
            <a:r>
              <a:rPr lang="ja-JP" altLang="en-US" sz="1800" dirty="0">
                <a:solidFill>
                  <a:schemeClr val="tx2"/>
                </a:solidFill>
                <a:latin typeface="BIZ UDPゴシック" panose="020B0400000000000000" pitchFamily="50" charset="-128"/>
                <a:ea typeface="BIZ UDPゴシック" panose="020B0400000000000000" pitchFamily="50" charset="-128"/>
              </a:rPr>
              <a:t>日々の生活のなかで精神疾患や精神障害を有することで、今まで「</a:t>
            </a:r>
            <a:r>
              <a:rPr lang="en-US" altLang="ja-JP" sz="1800" dirty="0">
                <a:solidFill>
                  <a:schemeClr val="tx2"/>
                </a:solidFill>
                <a:latin typeface="BIZ UDPゴシック" panose="020B0400000000000000" pitchFamily="50" charset="-128"/>
                <a:ea typeface="BIZ UDPゴシック" panose="020B0400000000000000" pitchFamily="50" charset="-128"/>
              </a:rPr>
              <a:t>A</a:t>
            </a:r>
            <a:r>
              <a:rPr lang="ja-JP" altLang="en-US" sz="1800" dirty="0">
                <a:solidFill>
                  <a:schemeClr val="tx2"/>
                </a:solidFill>
                <a:latin typeface="BIZ UDPゴシック" panose="020B0400000000000000" pitchFamily="50" charset="-128"/>
                <a:ea typeface="BIZ UDPゴシック" panose="020B0400000000000000" pitchFamily="50" charset="-128"/>
              </a:rPr>
              <a:t>さん」を形作ってきた社会関係が途切れていく</a:t>
            </a:r>
            <a:endParaRPr lang="en-US" altLang="ja-JP" sz="1800" dirty="0">
              <a:solidFill>
                <a:schemeClr val="tx2"/>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6BD2F81A-3803-AD0B-8488-A087E75AD2F8}"/>
              </a:ext>
            </a:extLst>
          </p:cNvPr>
          <p:cNvSpPr txBox="1"/>
          <p:nvPr/>
        </p:nvSpPr>
        <p:spPr>
          <a:xfrm>
            <a:off x="6640395" y="5313108"/>
            <a:ext cx="3154680" cy="1200329"/>
          </a:xfrm>
          <a:prstGeom prst="rect">
            <a:avLst/>
          </a:prstGeom>
          <a:noFill/>
        </p:spPr>
        <p:txBody>
          <a:bodyPr wrap="square" rtlCol="0">
            <a:spAutoFit/>
          </a:bodyPr>
          <a:lstStyle/>
          <a:p>
            <a:pPr algn="ctr"/>
            <a:r>
              <a:rPr lang="ja-JP" altLang="en-US" sz="1800" dirty="0">
                <a:solidFill>
                  <a:srgbClr val="C00000"/>
                </a:solidFill>
                <a:latin typeface="BIZ UDPゴシック" panose="020B0400000000000000" pitchFamily="50" charset="-128"/>
                <a:ea typeface="BIZ UDPゴシック" panose="020B0400000000000000" pitchFamily="50" charset="-128"/>
              </a:rPr>
              <a:t>精神障害の経験をもち、社会の偏見等の苦境を乗り越えてきたことに敬意を示し、新たな生活を構築する支援です！</a:t>
            </a:r>
            <a:endParaRPr lang="en-US" altLang="ja-JP" sz="1800" dirty="0">
              <a:solidFill>
                <a:srgbClr val="C0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170315B5-B9F4-E4B7-377A-BEF70E7CAC4E}"/>
              </a:ext>
            </a:extLst>
          </p:cNvPr>
          <p:cNvSpPr txBox="1"/>
          <p:nvPr/>
        </p:nvSpPr>
        <p:spPr>
          <a:xfrm>
            <a:off x="1131767" y="2093487"/>
            <a:ext cx="4291330"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▼精神障害者としての役割が強調されていく図式</a:t>
            </a:r>
          </a:p>
        </p:txBody>
      </p:sp>
      <p:sp>
        <p:nvSpPr>
          <p:cNvPr id="2" name="スライド番号プレースホルダー 2">
            <a:extLst>
              <a:ext uri="{FF2B5EF4-FFF2-40B4-BE49-F238E27FC236}">
                <a16:creationId xmlns:a16="http://schemas.microsoft.com/office/drawing/2014/main" id="{D9E79487-674E-FAF4-B0F6-A3A9CF3FB36A}"/>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25</a:t>
            </a:fld>
            <a:endParaRPr lang="ja-JP" altLang="en-US" sz="1000">
              <a:solidFill>
                <a:srgbClr val="898989"/>
              </a:solidFill>
            </a:endParaRPr>
          </a:p>
        </p:txBody>
      </p:sp>
      <p:pic>
        <p:nvPicPr>
          <p:cNvPr id="11" name="図 10" descr="抽象 が含まれている画像&#10;&#10;AI によって生成されたコンテンツは間違っている可能性があります。">
            <a:extLst>
              <a:ext uri="{FF2B5EF4-FFF2-40B4-BE49-F238E27FC236}">
                <a16:creationId xmlns:a16="http://schemas.microsoft.com/office/drawing/2014/main" id="{49D43F1F-20FD-51EB-F52F-303F528AA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8906" y="3094405"/>
            <a:ext cx="2269959" cy="2269959"/>
          </a:xfrm>
          <a:prstGeom prst="rect">
            <a:avLst/>
          </a:prstGeom>
        </p:spPr>
      </p:pic>
      <p:grpSp>
        <p:nvGrpSpPr>
          <p:cNvPr id="21" name="グループ化 20">
            <a:extLst>
              <a:ext uri="{FF2B5EF4-FFF2-40B4-BE49-F238E27FC236}">
                <a16:creationId xmlns:a16="http://schemas.microsoft.com/office/drawing/2014/main" id="{3F19B9A4-66BC-81EF-C29C-F6E769429FF3}"/>
              </a:ext>
            </a:extLst>
          </p:cNvPr>
          <p:cNvGrpSpPr/>
          <p:nvPr/>
        </p:nvGrpSpPr>
        <p:grpSpPr>
          <a:xfrm>
            <a:off x="3701400" y="2608714"/>
            <a:ext cx="2731103" cy="2758729"/>
            <a:chOff x="3701400" y="2608714"/>
            <a:chExt cx="2731103" cy="2758729"/>
          </a:xfrm>
        </p:grpSpPr>
        <p:pic>
          <p:nvPicPr>
            <p:cNvPr id="6" name="図 5">
              <a:extLst>
                <a:ext uri="{FF2B5EF4-FFF2-40B4-BE49-F238E27FC236}">
                  <a16:creationId xmlns:a16="http://schemas.microsoft.com/office/drawing/2014/main" id="{9DEF61C4-B4B8-974A-D893-57B89BD07A86}"/>
                </a:ext>
              </a:extLst>
            </p:cNvPr>
            <p:cNvPicPr>
              <a:picLocks noChangeAspect="1"/>
            </p:cNvPicPr>
            <p:nvPr/>
          </p:nvPicPr>
          <p:blipFill>
            <a:blip r:embed="rId3"/>
            <a:stretch>
              <a:fillRect/>
            </a:stretch>
          </p:blipFill>
          <p:spPr>
            <a:xfrm>
              <a:off x="3701400" y="2608714"/>
              <a:ext cx="2731103" cy="2758729"/>
            </a:xfrm>
            <a:prstGeom prst="rect">
              <a:avLst/>
            </a:prstGeom>
            <a:ln>
              <a:solidFill>
                <a:srgbClr val="B4E5A2"/>
              </a:solidFill>
            </a:ln>
          </p:spPr>
        </p:pic>
        <p:sp>
          <p:nvSpPr>
            <p:cNvPr id="8" name="正方形/長方形 7">
              <a:extLst>
                <a:ext uri="{FF2B5EF4-FFF2-40B4-BE49-F238E27FC236}">
                  <a16:creationId xmlns:a16="http://schemas.microsoft.com/office/drawing/2014/main" id="{0D9B8EC7-3026-0519-3575-85F4433497A0}"/>
                </a:ext>
              </a:extLst>
            </p:cNvPr>
            <p:cNvSpPr/>
            <p:nvPr/>
          </p:nvSpPr>
          <p:spPr>
            <a:xfrm>
              <a:off x="5503643" y="2877865"/>
              <a:ext cx="828000" cy="478397"/>
            </a:xfrm>
            <a:prstGeom prst="rect">
              <a:avLst/>
            </a:prstGeom>
            <a:solidFill>
              <a:srgbClr val="B4E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精神障害の</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ある方</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49CAFE91-F7D8-C247-C9C0-F26906E7E9AE}"/>
              </a:ext>
            </a:extLst>
          </p:cNvPr>
          <p:cNvGrpSpPr/>
          <p:nvPr/>
        </p:nvGrpSpPr>
        <p:grpSpPr>
          <a:xfrm>
            <a:off x="170795" y="2447111"/>
            <a:ext cx="2835275" cy="2871074"/>
            <a:chOff x="170795" y="2447111"/>
            <a:chExt cx="2835275" cy="2871074"/>
          </a:xfrm>
        </p:grpSpPr>
        <p:pic>
          <p:nvPicPr>
            <p:cNvPr id="5" name="図 4">
              <a:extLst>
                <a:ext uri="{FF2B5EF4-FFF2-40B4-BE49-F238E27FC236}">
                  <a16:creationId xmlns:a16="http://schemas.microsoft.com/office/drawing/2014/main" id="{435FA1D0-B0EE-16C5-DEFD-AD26DC34D5E1}"/>
                </a:ext>
              </a:extLst>
            </p:cNvPr>
            <p:cNvPicPr>
              <a:picLocks noChangeAspect="1"/>
            </p:cNvPicPr>
            <p:nvPr/>
          </p:nvPicPr>
          <p:blipFill>
            <a:blip r:embed="rId4"/>
            <a:stretch>
              <a:fillRect/>
            </a:stretch>
          </p:blipFill>
          <p:spPr>
            <a:xfrm>
              <a:off x="170795" y="2447111"/>
              <a:ext cx="2835275" cy="2871074"/>
            </a:xfrm>
            <a:prstGeom prst="rect">
              <a:avLst/>
            </a:prstGeom>
          </p:spPr>
        </p:pic>
        <p:sp>
          <p:nvSpPr>
            <p:cNvPr id="16" name="正方形/長方形 15">
              <a:extLst>
                <a:ext uri="{FF2B5EF4-FFF2-40B4-BE49-F238E27FC236}">
                  <a16:creationId xmlns:a16="http://schemas.microsoft.com/office/drawing/2014/main" id="{4E37EA88-3897-3798-E09B-A9050689DE0E}"/>
                </a:ext>
              </a:extLst>
            </p:cNvPr>
            <p:cNvSpPr/>
            <p:nvPr/>
          </p:nvSpPr>
          <p:spPr>
            <a:xfrm>
              <a:off x="2252848" y="2616008"/>
              <a:ext cx="684000" cy="478397"/>
            </a:xfrm>
            <a:prstGeom prst="rect">
              <a:avLst/>
            </a:prstGeom>
            <a:solidFill>
              <a:srgbClr val="B4E5A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精神障害のある方</a:t>
              </a:r>
            </a:p>
          </p:txBody>
        </p:sp>
      </p:grpSp>
      <p:sp>
        <p:nvSpPr>
          <p:cNvPr id="17" name="テキスト ボックス 16">
            <a:extLst>
              <a:ext uri="{FF2B5EF4-FFF2-40B4-BE49-F238E27FC236}">
                <a16:creationId xmlns:a16="http://schemas.microsoft.com/office/drawing/2014/main" id="{1E6C40CF-683E-A529-4CD8-CAF430089843}"/>
              </a:ext>
            </a:extLst>
          </p:cNvPr>
          <p:cNvSpPr txBox="1"/>
          <p:nvPr/>
        </p:nvSpPr>
        <p:spPr>
          <a:xfrm>
            <a:off x="6716247" y="2695090"/>
            <a:ext cx="2835275" cy="843945"/>
          </a:xfrm>
          <a:prstGeom prst="roundRect">
            <a:avLst>
              <a:gd name="adj" fmla="val 50000"/>
            </a:avLst>
          </a:prstGeom>
          <a:solidFill>
            <a:schemeClr val="accent2">
              <a:lumMod val="40000"/>
              <a:lumOff val="60000"/>
            </a:schemeClr>
          </a:solidFill>
        </p:spPr>
        <p:txBody>
          <a:bodyPr wrap="square" tIns="0" anchor="ctr">
            <a:spAutoFit/>
          </a:bodyPr>
          <a:lstStyle/>
          <a:p>
            <a:pPr algn="ctr"/>
            <a:r>
              <a:rPr lang="ja-JP" altLang="en-US" b="1" dirty="0">
                <a:latin typeface="BIZ UDPゴシック" panose="020B0400000000000000" pitchFamily="50" charset="-128"/>
                <a:ea typeface="BIZ UDPゴシック" panose="020B0400000000000000" pitchFamily="50" charset="-128"/>
              </a:rPr>
              <a:t>必要なのは</a:t>
            </a:r>
            <a:endParaRPr lang="en-US" altLang="ja-JP" b="1" dirty="0">
              <a:latin typeface="BIZ UDPゴシック" panose="020B0400000000000000" pitchFamily="50" charset="-128"/>
              <a:ea typeface="BIZ UDPゴシック" panose="020B0400000000000000" pitchFamily="50" charset="-128"/>
            </a:endParaRPr>
          </a:p>
          <a:p>
            <a:pPr algn="ctr"/>
            <a:r>
              <a:rPr lang="ja-JP" altLang="en-US" b="1" dirty="0">
                <a:latin typeface="BIZ UDPゴシック" panose="020B0400000000000000" pitchFamily="50" charset="-128"/>
                <a:ea typeface="BIZ UDPゴシック" panose="020B0400000000000000" pitchFamily="50" charset="-128"/>
              </a:rPr>
              <a:t>「リカバリー」の支援！</a:t>
            </a:r>
          </a:p>
        </p:txBody>
      </p:sp>
      <p:sp>
        <p:nvSpPr>
          <p:cNvPr id="18" name="テキスト ボックス 17">
            <a:extLst>
              <a:ext uri="{FF2B5EF4-FFF2-40B4-BE49-F238E27FC236}">
                <a16:creationId xmlns:a16="http://schemas.microsoft.com/office/drawing/2014/main" id="{F6A94057-467B-7B46-4610-4EA249CF60E0}"/>
              </a:ext>
            </a:extLst>
          </p:cNvPr>
          <p:cNvSpPr txBox="1"/>
          <p:nvPr/>
        </p:nvSpPr>
        <p:spPr>
          <a:xfrm>
            <a:off x="955964" y="1057054"/>
            <a:ext cx="8950037" cy="338554"/>
          </a:xfrm>
          <a:prstGeom prst="rect">
            <a:avLst/>
          </a:prstGeom>
          <a:noFill/>
        </p:spPr>
        <p:txBody>
          <a:bodyPr wrap="square">
            <a:spAutoFit/>
          </a:bodyPr>
          <a:lstStyle/>
          <a:p>
            <a:pPr algn="r"/>
            <a:r>
              <a:rPr lang="ja-JP" altLang="en-US" sz="1600" b="1" dirty="0">
                <a:solidFill>
                  <a:schemeClr val="bg1"/>
                </a:solidFill>
                <a:latin typeface="BIZ UDPゴシック" panose="020B0400000000000000" pitchFamily="50" charset="-128"/>
                <a:ea typeface="BIZ UDPゴシック" panose="020B0400000000000000" pitchFamily="50" charset="-128"/>
              </a:rPr>
              <a:t>「精神障害のある方」ではなく、私たちと同じように主体的に生活を営む「</a:t>
            </a:r>
            <a:r>
              <a:rPr lang="en-US" altLang="ja-JP" sz="1600" b="1" dirty="0">
                <a:solidFill>
                  <a:schemeClr val="bg1"/>
                </a:solidFill>
                <a:latin typeface="BIZ UDPゴシック" panose="020B0400000000000000" pitchFamily="50" charset="-128"/>
                <a:ea typeface="BIZ UDPゴシック" panose="020B0400000000000000" pitchFamily="50" charset="-128"/>
              </a:rPr>
              <a:t>A</a:t>
            </a:r>
            <a:r>
              <a:rPr lang="ja-JP" altLang="en-US" sz="1600" b="1" dirty="0">
                <a:solidFill>
                  <a:schemeClr val="bg1"/>
                </a:solidFill>
                <a:latin typeface="BIZ UDPゴシック" panose="020B0400000000000000" pitchFamily="50" charset="-128"/>
                <a:ea typeface="BIZ UDPゴシック" panose="020B0400000000000000" pitchFamily="50" charset="-128"/>
              </a:rPr>
              <a:t>さん」として</a:t>
            </a:r>
            <a:endParaRPr lang="ja-JP" altLang="en-US" sz="1600" dirty="0">
              <a:solidFill>
                <a:schemeClr val="bg1"/>
              </a:solidFill>
            </a:endParaRPr>
          </a:p>
        </p:txBody>
      </p:sp>
      <p:sp>
        <p:nvSpPr>
          <p:cNvPr id="19" name="テキスト ボックス 11">
            <a:extLst>
              <a:ext uri="{FF2B5EF4-FFF2-40B4-BE49-F238E27FC236}">
                <a16:creationId xmlns:a16="http://schemas.microsoft.com/office/drawing/2014/main" id="{57F72D09-6B45-000F-FA43-760C3B43E4FE}"/>
              </a:ext>
            </a:extLst>
          </p:cNvPr>
          <p:cNvSpPr txBox="1">
            <a:spLocks noChangeArrowheads="1"/>
          </p:cNvSpPr>
          <p:nvPr/>
        </p:nvSpPr>
        <p:spPr bwMode="auto">
          <a:xfrm>
            <a:off x="0" y="6556155"/>
            <a:ext cx="9795076" cy="30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出典：栄セツコ「病者・障害者としての役割が強調されていく図式」</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精神保健福祉の原理</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日本ソーシャルワーク教育学校連盟編集</a:t>
            </a:r>
            <a:r>
              <a:rPr lang="en-US" altLang="ja-JP" sz="1000" dirty="0">
                <a:latin typeface="メイリオ" panose="020B0604030504040204" pitchFamily="50" charset="-128"/>
                <a:ea typeface="メイリオ" panose="020B0604030504040204" pitchFamily="50" charset="-128"/>
              </a:rPr>
              <a:t>,</a:t>
            </a: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中央法規出版</a:t>
            </a:r>
            <a:r>
              <a:rPr lang="en-US" altLang="ja-JP" sz="1000" dirty="0">
                <a:latin typeface="メイリオ" panose="020B0604030504040204" pitchFamily="50" charset="-128"/>
                <a:ea typeface="メイリオ" panose="020B0604030504040204" pitchFamily="50" charset="-128"/>
              </a:rPr>
              <a:t>,2021,p.227</a:t>
            </a:r>
            <a:r>
              <a:rPr lang="ja-JP" altLang="en-US" sz="1000" dirty="0">
                <a:latin typeface="メイリオ" panose="020B0604030504040204" pitchFamily="50" charset="-128"/>
                <a:ea typeface="メイリオ" panose="020B0604030504040204" pitchFamily="50" charset="-128"/>
              </a:rPr>
              <a:t>をもとに作成</a:t>
            </a:r>
            <a:endParaRPr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81150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4BE45-A6AB-4932-8D8F-F20EDE0AC9C8}"/>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A595EFA5-D112-8BE6-CC47-136A758B9E33}"/>
              </a:ext>
            </a:extLst>
          </p:cNvPr>
          <p:cNvPicPr>
            <a:picLocks noChangeAspect="1"/>
          </p:cNvPicPr>
          <p:nvPr/>
        </p:nvPicPr>
        <p:blipFill>
          <a:blip r:embed="rId2"/>
          <a:stretch>
            <a:fillRect/>
          </a:stretch>
        </p:blipFill>
        <p:spPr>
          <a:xfrm>
            <a:off x="769620" y="3072384"/>
            <a:ext cx="8366760" cy="3785616"/>
          </a:xfrm>
          <a:prstGeom prst="rect">
            <a:avLst/>
          </a:prstGeom>
        </p:spPr>
      </p:pic>
      <p:sp>
        <p:nvSpPr>
          <p:cNvPr id="9" name="テキスト ボックス 8">
            <a:extLst>
              <a:ext uri="{FF2B5EF4-FFF2-40B4-BE49-F238E27FC236}">
                <a16:creationId xmlns:a16="http://schemas.microsoft.com/office/drawing/2014/main" id="{7FD2A927-1DE4-0533-42AA-05ED8D0E5F3E}"/>
              </a:ext>
            </a:extLst>
          </p:cNvPr>
          <p:cNvSpPr txBox="1"/>
          <p:nvPr/>
        </p:nvSpPr>
        <p:spPr>
          <a:xfrm>
            <a:off x="0" y="1442231"/>
            <a:ext cx="9906000" cy="1754326"/>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solidFill>
                  <a:schemeClr val="tx2"/>
                </a:solidFill>
                <a:latin typeface="BIZ UDPゴシック" panose="020B0400000000000000" pitchFamily="50" charset="-128"/>
                <a:ea typeface="BIZ UDPゴシック" panose="020B0400000000000000" pitchFamily="50" charset="-128"/>
              </a:rPr>
              <a:t>本人が抱える</a:t>
            </a:r>
            <a:r>
              <a:rPr lang="ja-JP" altLang="en-US" sz="1800" dirty="0">
                <a:solidFill>
                  <a:schemeClr val="tx2"/>
                </a:solidFill>
                <a:latin typeface="BIZ UDPゴシック" panose="020B0400000000000000" pitchFamily="50" charset="-128"/>
                <a:ea typeface="BIZ UDPゴシック" panose="020B0400000000000000" pitchFamily="50" charset="-128"/>
              </a:rPr>
              <a:t>問題を理解するためには、表面的に見えている</a:t>
            </a:r>
            <a:r>
              <a:rPr lang="ja-JP" altLang="en-US" sz="1800" b="1" dirty="0">
                <a:solidFill>
                  <a:srgbClr val="C00000"/>
                </a:solidFill>
                <a:latin typeface="BIZ UDPゴシック" panose="020B0400000000000000" pitchFamily="50" charset="-128"/>
                <a:ea typeface="BIZ UDPゴシック" panose="020B0400000000000000" pitchFamily="50" charset="-128"/>
              </a:rPr>
              <a:t>問題（困りごと）の背景にあるものを探り、その構造を明らかにし、課題（ニーズ）として取り上げることが必要</a:t>
            </a:r>
            <a:r>
              <a:rPr lang="ja-JP" altLang="en-US" sz="1800" dirty="0">
                <a:solidFill>
                  <a:schemeClr val="tx2"/>
                </a:solidFill>
                <a:latin typeface="BIZ UDPゴシック" panose="020B0400000000000000" pitchFamily="50" charset="-128"/>
                <a:ea typeface="BIZ UDPゴシック" panose="020B0400000000000000" pitchFamily="50" charset="-128"/>
              </a:rPr>
              <a:t>です。このとき</a:t>
            </a:r>
            <a:r>
              <a:rPr lang="ja-JP" altLang="en-US" sz="1800" b="1" dirty="0">
                <a:solidFill>
                  <a:srgbClr val="C00000"/>
                </a:solidFill>
                <a:latin typeface="BIZ UDPゴシック" panose="020B0400000000000000" pitchFamily="50" charset="-128"/>
                <a:ea typeface="BIZ UDPゴシック" panose="020B0400000000000000" pitchFamily="50" charset="-128"/>
              </a:rPr>
              <a:t>「氷山モデル」が活用</a:t>
            </a:r>
            <a:r>
              <a:rPr lang="ja-JP" altLang="en-US" sz="1800" dirty="0">
                <a:solidFill>
                  <a:schemeClr val="tx2"/>
                </a:solidFill>
                <a:latin typeface="BIZ UDPゴシック" panose="020B0400000000000000" pitchFamily="50" charset="-128"/>
                <a:ea typeface="BIZ UDPゴシック" panose="020B0400000000000000" pitchFamily="50" charset="-128"/>
              </a:rPr>
              <a:t>できます。</a:t>
            </a:r>
            <a:endParaRPr lang="en-US" altLang="ja-JP" sz="1800" dirty="0">
              <a:solidFill>
                <a:schemeClr val="tx2"/>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sz="1800" dirty="0">
                <a:solidFill>
                  <a:schemeClr val="tx2"/>
                </a:solidFill>
                <a:latin typeface="BIZ UDPゴシック" panose="020B0400000000000000" pitchFamily="50" charset="-128"/>
                <a:ea typeface="BIZ UDPゴシック" panose="020B0400000000000000" pitchFamily="50" charset="-128"/>
              </a:rPr>
              <a:t>本人</a:t>
            </a:r>
            <a:r>
              <a:rPr lang="ja-JP" altLang="en-US" dirty="0">
                <a:solidFill>
                  <a:schemeClr val="tx2"/>
                </a:solidFill>
                <a:latin typeface="BIZ UDPゴシック" panose="020B0400000000000000" pitchFamily="50" charset="-128"/>
                <a:ea typeface="BIZ UDPゴシック" panose="020B0400000000000000" pitchFamily="50" charset="-128"/>
              </a:rPr>
              <a:t>に対しては、</a:t>
            </a:r>
            <a:r>
              <a:rPr lang="ja-JP" altLang="en-US" sz="1800" dirty="0">
                <a:solidFill>
                  <a:schemeClr val="tx2"/>
                </a:solidFill>
                <a:latin typeface="BIZ UDPゴシック" panose="020B0400000000000000" pitchFamily="50" charset="-128"/>
                <a:ea typeface="BIZ UDPゴシック" panose="020B0400000000000000" pitchFamily="50" charset="-128"/>
              </a:rPr>
              <a:t>尋問のように聴き出すのではなく</a:t>
            </a:r>
            <a:r>
              <a:rPr lang="ja-JP" altLang="en-US" sz="1800" b="1" dirty="0">
                <a:solidFill>
                  <a:srgbClr val="C00000"/>
                </a:solidFill>
                <a:latin typeface="BIZ UDPゴシック" panose="020B0400000000000000" pitchFamily="50" charset="-128"/>
                <a:ea typeface="BIZ UDPゴシック" panose="020B0400000000000000" pitchFamily="50" charset="-128"/>
              </a:rPr>
              <a:t>「教えてもらう」という謙虚な姿勢で聴く</a:t>
            </a:r>
            <a:r>
              <a:rPr lang="ja-JP" altLang="en-US" sz="1800" dirty="0">
                <a:solidFill>
                  <a:schemeClr val="tx2"/>
                </a:solidFill>
                <a:latin typeface="BIZ UDPゴシック" panose="020B0400000000000000" pitchFamily="50" charset="-128"/>
                <a:ea typeface="BIZ UDPゴシック" panose="020B0400000000000000" pitchFamily="50" charset="-128"/>
              </a:rPr>
              <a:t>ことが大切です。</a:t>
            </a:r>
            <a:r>
              <a:rPr lang="ja-JP" altLang="en-US" b="1" dirty="0">
                <a:solidFill>
                  <a:srgbClr val="C00000"/>
                </a:solidFill>
                <a:latin typeface="BIZ UDPゴシック" panose="020B0400000000000000" pitchFamily="50" charset="-128"/>
                <a:ea typeface="BIZ UDPゴシック" panose="020B0400000000000000" pitchFamily="50" charset="-128"/>
              </a:rPr>
              <a:t>誠実な姿勢が関係づくりに寄与</a:t>
            </a:r>
            <a:r>
              <a:rPr lang="ja-JP" altLang="en-US" dirty="0">
                <a:solidFill>
                  <a:schemeClr val="tx2"/>
                </a:solidFill>
                <a:latin typeface="BIZ UDPゴシック" panose="020B0400000000000000" pitchFamily="50" charset="-128"/>
                <a:ea typeface="BIZ UDPゴシック" panose="020B0400000000000000" pitchFamily="50" charset="-128"/>
              </a:rPr>
              <a:t>し、</a:t>
            </a:r>
            <a:r>
              <a:rPr lang="ja-JP" altLang="en-US" sz="1800" dirty="0">
                <a:solidFill>
                  <a:schemeClr val="tx2"/>
                </a:solidFill>
                <a:latin typeface="BIZ UDPゴシック" panose="020B0400000000000000" pitchFamily="50" charset="-128"/>
                <a:ea typeface="BIZ UDPゴシック" panose="020B0400000000000000" pitchFamily="50" charset="-128"/>
              </a:rPr>
              <a:t>関係が深まれば深まるほど、本人の課題の解決に役立つ情報を教えてもらうことができます。</a:t>
            </a:r>
            <a:endParaRPr lang="en-US" altLang="ja-JP" sz="1800" dirty="0">
              <a:solidFill>
                <a:schemeClr val="tx2"/>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2">
            <a:extLst>
              <a:ext uri="{FF2B5EF4-FFF2-40B4-BE49-F238E27FC236}">
                <a16:creationId xmlns:a16="http://schemas.microsoft.com/office/drawing/2014/main" id="{EE592FF9-2A7A-A884-A069-DD24D7DC721F}"/>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26</a:t>
            </a:fld>
            <a:endParaRPr lang="ja-JP" altLang="en-US" sz="1000">
              <a:solidFill>
                <a:srgbClr val="898989"/>
              </a:solidFill>
            </a:endParaRPr>
          </a:p>
        </p:txBody>
      </p:sp>
      <p:sp>
        <p:nvSpPr>
          <p:cNvPr id="6" name="Rectangle 2">
            <a:extLst>
              <a:ext uri="{FF2B5EF4-FFF2-40B4-BE49-F238E27FC236}">
                <a16:creationId xmlns:a16="http://schemas.microsoft.com/office/drawing/2014/main" id="{FE0E9956-39CE-A944-67B4-9FB565974EEF}"/>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２</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．本人を「生活の視点」から捉える</a:t>
            </a:r>
            <a:endParaRPr kumimoji="1" lang="en-US" altLang="ja-JP" sz="3600" b="1"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12792C1B-43F7-8C5C-2163-4C675A9C2E38}"/>
              </a:ext>
            </a:extLst>
          </p:cNvPr>
          <p:cNvSpPr txBox="1"/>
          <p:nvPr/>
        </p:nvSpPr>
        <p:spPr>
          <a:xfrm>
            <a:off x="997527" y="1057054"/>
            <a:ext cx="8908473" cy="369332"/>
          </a:xfrm>
          <a:prstGeom prst="rect">
            <a:avLst/>
          </a:prstGeom>
          <a:noFill/>
        </p:spPr>
        <p:txBody>
          <a:bodyPr wrap="square">
            <a:spAutoFit/>
          </a:bodyPr>
          <a:lstStyle/>
          <a:p>
            <a:pPr algn="r"/>
            <a:r>
              <a:rPr lang="ja-JP" altLang="en-US" sz="1800" b="1" dirty="0">
                <a:solidFill>
                  <a:schemeClr val="bg1"/>
                </a:solidFill>
                <a:latin typeface="BIZ UDPゴシック" panose="020B0400000000000000" pitchFamily="50" charset="-128"/>
                <a:ea typeface="BIZ UDPゴシック" panose="020B0400000000000000" pitchFamily="50" charset="-128"/>
              </a:rPr>
              <a:t>「氷山モデル」で本人の生活上の問題の構造を明らかにし、「課題」として取り上げよう</a:t>
            </a:r>
            <a:endParaRPr lang="ja-JP" altLang="en-US" dirty="0">
              <a:solidFill>
                <a:schemeClr val="bg1"/>
              </a:solidFill>
            </a:endParaRPr>
          </a:p>
        </p:txBody>
      </p:sp>
    </p:spTree>
    <p:extLst>
      <p:ext uri="{BB962C8B-B14F-4D97-AF65-F5344CB8AC3E}">
        <p14:creationId xmlns:p14="http://schemas.microsoft.com/office/powerpoint/2010/main" val="3982368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56A37-56CE-8654-B618-A94A1744B9DB}"/>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EA06DDF5-CEC4-5A94-96A7-3E608D9CE167}"/>
              </a:ext>
            </a:extLst>
          </p:cNvPr>
          <p:cNvSpPr/>
          <p:nvPr/>
        </p:nvSpPr>
        <p:spPr bwMode="auto">
          <a:xfrm>
            <a:off x="2121156" y="1982555"/>
            <a:ext cx="7405431" cy="468000"/>
          </a:xfrm>
          <a:prstGeom prst="rect">
            <a:avLst/>
          </a:prstGeom>
          <a:solidFill>
            <a:schemeClr val="accent6">
              <a:lumMod val="20000"/>
              <a:lumOff val="80000"/>
              <a:alpha val="50000"/>
            </a:schemeClr>
          </a:solidFill>
          <a:ln w="9525">
            <a:noFill/>
            <a:round/>
            <a:headEnd/>
            <a:tailEnd/>
          </a:ln>
        </p:spPr>
        <p:txBody>
          <a:bodyPr rtlCol="0" anchor="ctr"/>
          <a:lstStyle/>
          <a:p>
            <a:pPr algn="l"/>
            <a:r>
              <a:rPr kumimoji="1" lang="ja-JP" altLang="en-US" sz="2000" dirty="0">
                <a:latin typeface="BIZ UDPゴシック" panose="020B0400000000000000" pitchFamily="50" charset="-128"/>
                <a:ea typeface="BIZ UDPゴシック" panose="020B0400000000000000" pitchFamily="50" charset="-128"/>
              </a:rPr>
              <a:t>表面化した困りごと・・・「暴言・暴力がある」</a:t>
            </a:r>
          </a:p>
        </p:txBody>
      </p:sp>
      <p:sp>
        <p:nvSpPr>
          <p:cNvPr id="6" name="正方形/長方形 5">
            <a:extLst>
              <a:ext uri="{FF2B5EF4-FFF2-40B4-BE49-F238E27FC236}">
                <a16:creationId xmlns:a16="http://schemas.microsoft.com/office/drawing/2014/main" id="{CDCD6DFF-B747-E02A-B9F9-DE1A45BAE3F5}"/>
              </a:ext>
            </a:extLst>
          </p:cNvPr>
          <p:cNvSpPr/>
          <p:nvPr/>
        </p:nvSpPr>
        <p:spPr bwMode="auto">
          <a:xfrm>
            <a:off x="2121156" y="3422555"/>
            <a:ext cx="7405431" cy="468000"/>
          </a:xfrm>
          <a:prstGeom prst="rect">
            <a:avLst/>
          </a:prstGeom>
          <a:solidFill>
            <a:schemeClr val="accent6">
              <a:lumMod val="20000"/>
              <a:lumOff val="80000"/>
              <a:alpha val="50000"/>
            </a:schemeClr>
          </a:solidFill>
          <a:ln w="9525">
            <a:noFill/>
            <a:round/>
            <a:headEnd/>
            <a:tailEnd/>
          </a:ln>
        </p:spPr>
        <p:txBody>
          <a:bodyPr rtlCol="0" anchor="ctr"/>
          <a:lstStyle/>
          <a:p>
            <a:pPr algn="l"/>
            <a:r>
              <a:rPr kumimoji="1" lang="ja-JP" altLang="en-US" sz="2000" dirty="0">
                <a:latin typeface="BIZ UDPゴシック" panose="020B0400000000000000" pitchFamily="50" charset="-128"/>
                <a:ea typeface="BIZ UDPゴシック" panose="020B0400000000000000" pitchFamily="50" charset="-128"/>
              </a:rPr>
              <a:t>表面化した困りごと・・・ 「薬をやめる」「薬をのまない」</a:t>
            </a:r>
          </a:p>
        </p:txBody>
      </p:sp>
      <p:sp>
        <p:nvSpPr>
          <p:cNvPr id="9" name="テキスト ボックス 8">
            <a:extLst>
              <a:ext uri="{FF2B5EF4-FFF2-40B4-BE49-F238E27FC236}">
                <a16:creationId xmlns:a16="http://schemas.microsoft.com/office/drawing/2014/main" id="{9BB2D9A2-60BE-34AA-882D-A07AA381D041}"/>
              </a:ext>
            </a:extLst>
          </p:cNvPr>
          <p:cNvSpPr txBox="1"/>
          <p:nvPr/>
        </p:nvSpPr>
        <p:spPr>
          <a:xfrm>
            <a:off x="3804490" y="2450555"/>
            <a:ext cx="5544000" cy="923330"/>
          </a:xfrm>
          <a:prstGeom prst="rect">
            <a:avLst/>
          </a:prstGeom>
          <a:noFill/>
        </p:spPr>
        <p:txBody>
          <a:bodyPr wrap="square" lIns="0" rIns="0" rtlCol="0">
            <a:spAutoFit/>
          </a:bodyPr>
          <a:lstStyle/>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どのような時に暴言や暴力がみられるのか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暴言・暴力以外の方法で怒りを表現できないか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本人が今まで暴言や暴力を受けてきた経験はないか</a:t>
            </a:r>
          </a:p>
        </p:txBody>
      </p:sp>
      <p:sp>
        <p:nvSpPr>
          <p:cNvPr id="11" name="テキスト ボックス 10">
            <a:extLst>
              <a:ext uri="{FF2B5EF4-FFF2-40B4-BE49-F238E27FC236}">
                <a16:creationId xmlns:a16="http://schemas.microsoft.com/office/drawing/2014/main" id="{A67209AF-F233-55F6-15EE-DD0A3BD1F9BE}"/>
              </a:ext>
            </a:extLst>
          </p:cNvPr>
          <p:cNvSpPr txBox="1"/>
          <p:nvPr/>
        </p:nvSpPr>
        <p:spPr>
          <a:xfrm>
            <a:off x="3804490" y="3890555"/>
            <a:ext cx="5544000" cy="923330"/>
          </a:xfrm>
          <a:prstGeom prst="rect">
            <a:avLst/>
          </a:prstGeom>
          <a:noFill/>
        </p:spPr>
        <p:txBody>
          <a:bodyPr wrap="square" lIns="0" rIns="0" rtlCol="0">
            <a:spAutoFit/>
          </a:bodyPr>
          <a:lstStyle/>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薬の効用や副作用について理解しているか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副作用が生活のしづらさになっていないか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家族や周囲が服薬に対して悪いイメージがないか</a:t>
            </a:r>
            <a:endParaRPr kumimoji="1" lang="en-US" altLang="ja-JP"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0C102074-4E5C-AE4C-BB62-672384F1C5FE}"/>
              </a:ext>
            </a:extLst>
          </p:cNvPr>
          <p:cNvSpPr txBox="1"/>
          <p:nvPr/>
        </p:nvSpPr>
        <p:spPr>
          <a:xfrm>
            <a:off x="3804490" y="5348976"/>
            <a:ext cx="5544000" cy="1476000"/>
          </a:xfrm>
          <a:prstGeom prst="rect">
            <a:avLst/>
          </a:prstGeom>
          <a:noFill/>
        </p:spPr>
        <p:txBody>
          <a:bodyPr wrap="square" lIns="0" rIns="0" rtlCol="0">
            <a:spAutoFit/>
          </a:bodyPr>
          <a:lstStyle/>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支援を利用する利点がイメージできているか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支援者に対する悪いイメージはないか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自分の発言が受けとめられなかった経験はないか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人に裏切られた体験があり、人を信じられるか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環境が変わることに不安を抱いていないか</a:t>
            </a:r>
            <a:endParaRPr kumimoji="1" lang="en-US" altLang="ja-JP"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3787ED42-084B-7369-410A-043944DE3A0C}"/>
              </a:ext>
            </a:extLst>
          </p:cNvPr>
          <p:cNvSpPr txBox="1"/>
          <p:nvPr/>
        </p:nvSpPr>
        <p:spPr>
          <a:xfrm>
            <a:off x="219456" y="1404558"/>
            <a:ext cx="3611880" cy="646331"/>
          </a:xfrm>
          <a:prstGeom prst="rect">
            <a:avLst/>
          </a:prstGeom>
          <a:noFill/>
        </p:spPr>
        <p:txBody>
          <a:bodyPr wrap="square" rtlCol="0">
            <a:spAutoFit/>
          </a:bodyPr>
          <a:lstStyle/>
          <a:p>
            <a:endParaRPr kumimoji="1" lang="en-US" altLang="ja-JP" dirty="0"/>
          </a:p>
          <a:p>
            <a:endParaRPr kumimoji="1" lang="ja-JP" altLang="en-US" dirty="0"/>
          </a:p>
        </p:txBody>
      </p:sp>
      <p:sp>
        <p:nvSpPr>
          <p:cNvPr id="8" name="テキスト ボックス 7">
            <a:extLst>
              <a:ext uri="{FF2B5EF4-FFF2-40B4-BE49-F238E27FC236}">
                <a16:creationId xmlns:a16="http://schemas.microsoft.com/office/drawing/2014/main" id="{4189511D-68D4-DCFC-C7B6-EFDC4FFF1C93}"/>
              </a:ext>
            </a:extLst>
          </p:cNvPr>
          <p:cNvSpPr txBox="1"/>
          <p:nvPr/>
        </p:nvSpPr>
        <p:spPr>
          <a:xfrm>
            <a:off x="0" y="1449309"/>
            <a:ext cx="9906000" cy="400110"/>
          </a:xfrm>
          <a:prstGeom prst="rect">
            <a:avLst/>
          </a:prstGeom>
          <a:solidFill>
            <a:schemeClr val="accent1">
              <a:lumMod val="20000"/>
              <a:lumOff val="80000"/>
              <a:alpha val="30000"/>
            </a:schemeClr>
          </a:solidFill>
        </p:spPr>
        <p:txBody>
          <a:bodyPr wrap="square" rtlCol="0">
            <a:spAutoFit/>
          </a:bodyPr>
          <a:lstStyle/>
          <a:p>
            <a:pPr algn="ctr"/>
            <a:r>
              <a:rPr kumimoji="1" lang="ja-JP" altLang="en-US" sz="2000" b="1" dirty="0">
                <a:solidFill>
                  <a:srgbClr val="C00000"/>
                </a:solidFill>
                <a:latin typeface="BIZ UDPゴシック" panose="020B0400000000000000" pitchFamily="50" charset="-128"/>
                <a:ea typeface="BIZ UDPゴシック" panose="020B0400000000000000" pitchFamily="50" charset="-128"/>
              </a:rPr>
              <a:t>　「氷山モデル」を活用しながら、本人の観点に立ち、一緒に考えてみましょう！</a:t>
            </a:r>
          </a:p>
        </p:txBody>
      </p:sp>
      <p:sp>
        <p:nvSpPr>
          <p:cNvPr id="10" name="正方形/長方形 9">
            <a:extLst>
              <a:ext uri="{FF2B5EF4-FFF2-40B4-BE49-F238E27FC236}">
                <a16:creationId xmlns:a16="http://schemas.microsoft.com/office/drawing/2014/main" id="{F0D90A7F-F3E1-0148-95E5-6B892929770C}"/>
              </a:ext>
            </a:extLst>
          </p:cNvPr>
          <p:cNvSpPr/>
          <p:nvPr/>
        </p:nvSpPr>
        <p:spPr bwMode="auto">
          <a:xfrm>
            <a:off x="2121156" y="4880976"/>
            <a:ext cx="7405431" cy="468000"/>
          </a:xfrm>
          <a:prstGeom prst="rect">
            <a:avLst/>
          </a:prstGeom>
          <a:solidFill>
            <a:schemeClr val="accent6">
              <a:lumMod val="20000"/>
              <a:lumOff val="80000"/>
              <a:alpha val="50000"/>
            </a:schemeClr>
          </a:solidFill>
          <a:ln w="9525">
            <a:noFill/>
            <a:round/>
            <a:headEnd/>
            <a:tailEnd/>
          </a:ln>
        </p:spPr>
        <p:txBody>
          <a:bodyPr rtlCol="0" anchor="ctr"/>
          <a:lstStyle/>
          <a:p>
            <a:pPr algn="l"/>
            <a:r>
              <a:rPr kumimoji="1" lang="ja-JP" altLang="en-US" sz="2000" dirty="0">
                <a:latin typeface="BIZ UDPゴシック" panose="020B0400000000000000" pitchFamily="50" charset="-128"/>
                <a:ea typeface="BIZ UDPゴシック" panose="020B0400000000000000" pitchFamily="50" charset="-128"/>
              </a:rPr>
              <a:t>表面化した困りごと・・・ 「</a:t>
            </a:r>
            <a:r>
              <a:rPr kumimoji="1" lang="en-US" altLang="ja-JP" sz="2000" dirty="0">
                <a:latin typeface="BIZ UDPゴシック" panose="020B0400000000000000" pitchFamily="50" charset="-128"/>
                <a:ea typeface="BIZ UDPゴシック" panose="020B0400000000000000" pitchFamily="50" charset="-128"/>
              </a:rPr>
              <a:t>CW</a:t>
            </a:r>
            <a:r>
              <a:rPr kumimoji="1" lang="ja-JP" altLang="en-US" sz="2000" dirty="0">
                <a:latin typeface="BIZ UDPゴシック" panose="020B0400000000000000" pitchFamily="50" charset="-128"/>
                <a:ea typeface="BIZ UDPゴシック" panose="020B0400000000000000" pitchFamily="50" charset="-128"/>
              </a:rPr>
              <a:t>のかかわりを拒否する」</a:t>
            </a:r>
          </a:p>
        </p:txBody>
      </p:sp>
      <p:sp>
        <p:nvSpPr>
          <p:cNvPr id="2" name="スライド番号プレースホルダー 2">
            <a:extLst>
              <a:ext uri="{FF2B5EF4-FFF2-40B4-BE49-F238E27FC236}">
                <a16:creationId xmlns:a16="http://schemas.microsoft.com/office/drawing/2014/main" id="{79E67785-77A9-E9E7-F57C-95F65FB93CC5}"/>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27</a:t>
            </a:fld>
            <a:endParaRPr lang="ja-JP" altLang="en-US" sz="1000">
              <a:solidFill>
                <a:srgbClr val="898989"/>
              </a:solidFill>
            </a:endParaRPr>
          </a:p>
        </p:txBody>
      </p:sp>
      <p:sp>
        <p:nvSpPr>
          <p:cNvPr id="13" name="Rectangle 2">
            <a:extLst>
              <a:ext uri="{FF2B5EF4-FFF2-40B4-BE49-F238E27FC236}">
                <a16:creationId xmlns:a16="http://schemas.microsoft.com/office/drawing/2014/main" id="{286F4B82-102E-9A17-A9CA-97ED2D88B7C0}"/>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２</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．本人を「生活の視点」から捉える</a:t>
            </a:r>
            <a:endParaRPr kumimoji="1" lang="en-US" altLang="ja-JP" sz="3600" b="1"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6AF7500-7AB2-8CE6-7771-07E9743E13CA}"/>
              </a:ext>
            </a:extLst>
          </p:cNvPr>
          <p:cNvSpPr txBox="1"/>
          <p:nvPr/>
        </p:nvSpPr>
        <p:spPr>
          <a:xfrm>
            <a:off x="3579812" y="1057054"/>
            <a:ext cx="6326188" cy="369332"/>
          </a:xfrm>
          <a:prstGeom prst="rect">
            <a:avLst/>
          </a:prstGeom>
          <a:noFill/>
        </p:spPr>
        <p:txBody>
          <a:bodyPr wrap="square">
            <a:spAutoFit/>
          </a:bodyPr>
          <a:lstStyle/>
          <a:p>
            <a:pPr algn="r"/>
            <a:r>
              <a:rPr lang="ja-JP" altLang="en-US" b="1" dirty="0">
                <a:solidFill>
                  <a:schemeClr val="bg1"/>
                </a:solidFill>
                <a:latin typeface="BIZ UDPゴシック" panose="020B0400000000000000" pitchFamily="50" charset="-128"/>
                <a:ea typeface="BIZ UDPゴシック" panose="020B0400000000000000" pitchFamily="50" charset="-128"/>
              </a:rPr>
              <a:t>支援をしていて「どうしよう</a:t>
            </a:r>
            <a:r>
              <a:rPr lang="en-US" altLang="ja-JP" b="1" dirty="0">
                <a:solidFill>
                  <a:schemeClr val="bg1"/>
                </a:solidFill>
                <a:latin typeface="BIZ UDPゴシック" panose="020B0400000000000000" pitchFamily="50" charset="-128"/>
                <a:ea typeface="BIZ UDPゴシック" panose="020B0400000000000000" pitchFamily="50" charset="-128"/>
              </a:rPr>
              <a:t>…</a:t>
            </a:r>
            <a:r>
              <a:rPr lang="ja-JP" altLang="en-US" b="1" dirty="0">
                <a:solidFill>
                  <a:schemeClr val="bg1"/>
                </a:solidFill>
                <a:latin typeface="BIZ UDPゴシック" panose="020B0400000000000000" pitchFamily="50" charset="-128"/>
                <a:ea typeface="BIZ UDPゴシック" panose="020B0400000000000000" pitchFamily="50" charset="-128"/>
              </a:rPr>
              <a:t>」と感じたら</a:t>
            </a:r>
          </a:p>
        </p:txBody>
      </p:sp>
      <p:pic>
        <p:nvPicPr>
          <p:cNvPr id="15" name="図 14" descr="シャツ が含まれている画像&#10;&#10;AI によって生成されたコンテンツは間違っている可能性があります。">
            <a:extLst>
              <a:ext uri="{FF2B5EF4-FFF2-40B4-BE49-F238E27FC236}">
                <a16:creationId xmlns:a16="http://schemas.microsoft.com/office/drawing/2014/main" id="{0AFACD07-B24F-2549-48AD-9EE67E4A8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05" y="1771724"/>
            <a:ext cx="1712345" cy="1712345"/>
          </a:xfrm>
          <a:prstGeom prst="rect">
            <a:avLst/>
          </a:prstGeom>
        </p:spPr>
      </p:pic>
      <p:pic>
        <p:nvPicPr>
          <p:cNvPr id="17" name="図 16" descr="黒い背景と男性の絵&#10;&#10;AI によって生成されたコンテンツは間違っている可能性があります。">
            <a:extLst>
              <a:ext uri="{FF2B5EF4-FFF2-40B4-BE49-F238E27FC236}">
                <a16:creationId xmlns:a16="http://schemas.microsoft.com/office/drawing/2014/main" id="{9E535B82-DEA3-C30C-13CD-221BC0514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04" y="5112630"/>
            <a:ext cx="1712346" cy="1712346"/>
          </a:xfrm>
          <a:prstGeom prst="rect">
            <a:avLst/>
          </a:prstGeom>
        </p:spPr>
      </p:pic>
      <p:pic>
        <p:nvPicPr>
          <p:cNvPr id="19" name="図 18" descr="ロゴ が含まれている画像&#10;&#10;AI によって生成されたコンテンツは間違っている可能性があります。">
            <a:extLst>
              <a:ext uri="{FF2B5EF4-FFF2-40B4-BE49-F238E27FC236}">
                <a16:creationId xmlns:a16="http://schemas.microsoft.com/office/drawing/2014/main" id="{3C9EDF88-7B39-446A-4EB5-A9E5848D7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05" y="3283778"/>
            <a:ext cx="1712345" cy="1712345"/>
          </a:xfrm>
          <a:prstGeom prst="rect">
            <a:avLst/>
          </a:prstGeom>
        </p:spPr>
      </p:pic>
      <p:sp>
        <p:nvSpPr>
          <p:cNvPr id="4" name="四角形: 角を丸くする 3">
            <a:extLst>
              <a:ext uri="{FF2B5EF4-FFF2-40B4-BE49-F238E27FC236}">
                <a16:creationId xmlns:a16="http://schemas.microsoft.com/office/drawing/2014/main" id="{90BFDA2D-49BF-A8DA-4900-4B856E3237A1}"/>
              </a:ext>
            </a:extLst>
          </p:cNvPr>
          <p:cNvSpPr/>
          <p:nvPr/>
        </p:nvSpPr>
        <p:spPr>
          <a:xfrm>
            <a:off x="2121157" y="2520692"/>
            <a:ext cx="1139995" cy="78455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本人の</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観点は</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95AD8F9A-EBFC-5B4A-F393-DA52F34AED8F}"/>
              </a:ext>
            </a:extLst>
          </p:cNvPr>
          <p:cNvSpPr/>
          <p:nvPr/>
        </p:nvSpPr>
        <p:spPr>
          <a:xfrm>
            <a:off x="2121157" y="3980340"/>
            <a:ext cx="1139995" cy="78455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本人の</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観点は</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B15EC15A-EEB7-FFC3-4C1A-2D379674D5F1}"/>
              </a:ext>
            </a:extLst>
          </p:cNvPr>
          <p:cNvSpPr/>
          <p:nvPr/>
        </p:nvSpPr>
        <p:spPr>
          <a:xfrm>
            <a:off x="2121157" y="5465059"/>
            <a:ext cx="1139995" cy="1268250"/>
          </a:xfrm>
          <a:prstGeom prst="roundRect">
            <a:avLst>
              <a:gd name="adj" fmla="val 9375"/>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本人の</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観点は</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8" name="矢印: 右 17">
            <a:extLst>
              <a:ext uri="{FF2B5EF4-FFF2-40B4-BE49-F238E27FC236}">
                <a16:creationId xmlns:a16="http://schemas.microsoft.com/office/drawing/2014/main" id="{DFB95BE0-B7F4-61CD-59F0-A0C6C71FB48D}"/>
              </a:ext>
            </a:extLst>
          </p:cNvPr>
          <p:cNvSpPr/>
          <p:nvPr/>
        </p:nvSpPr>
        <p:spPr>
          <a:xfrm>
            <a:off x="3261152" y="2732220"/>
            <a:ext cx="318660" cy="360000"/>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8DAE867D-D24E-BD0E-B709-A4762BA8682D}"/>
              </a:ext>
            </a:extLst>
          </p:cNvPr>
          <p:cNvSpPr/>
          <p:nvPr/>
        </p:nvSpPr>
        <p:spPr>
          <a:xfrm>
            <a:off x="3266491" y="4192616"/>
            <a:ext cx="318660" cy="360000"/>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F9CD6469-9273-3255-61CD-35D1CB5A8278}"/>
              </a:ext>
            </a:extLst>
          </p:cNvPr>
          <p:cNvSpPr/>
          <p:nvPr/>
        </p:nvSpPr>
        <p:spPr>
          <a:xfrm>
            <a:off x="3261152" y="5906976"/>
            <a:ext cx="318660" cy="360000"/>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6937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D9E98-BA78-6BFE-E27C-2DD7A1BEF7D8}"/>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CF6E701C-4747-6911-3F35-DE2307138E20}"/>
              </a:ext>
            </a:extLst>
          </p:cNvPr>
          <p:cNvPicPr>
            <a:picLocks noChangeAspect="1"/>
          </p:cNvPicPr>
          <p:nvPr/>
        </p:nvPicPr>
        <p:blipFill>
          <a:blip r:embed="rId2"/>
          <a:stretch>
            <a:fillRect/>
          </a:stretch>
        </p:blipFill>
        <p:spPr>
          <a:xfrm>
            <a:off x="296284" y="2956834"/>
            <a:ext cx="3203659" cy="3749659"/>
          </a:xfrm>
          <a:prstGeom prst="rect">
            <a:avLst/>
          </a:prstGeom>
        </p:spPr>
      </p:pic>
      <p:sp>
        <p:nvSpPr>
          <p:cNvPr id="6" name="テキスト ボックス 5">
            <a:extLst>
              <a:ext uri="{FF2B5EF4-FFF2-40B4-BE49-F238E27FC236}">
                <a16:creationId xmlns:a16="http://schemas.microsoft.com/office/drawing/2014/main" id="{68722E81-C04A-7286-5F26-514A325A8FCC}"/>
              </a:ext>
            </a:extLst>
          </p:cNvPr>
          <p:cNvSpPr txBox="1"/>
          <p:nvPr/>
        </p:nvSpPr>
        <p:spPr>
          <a:xfrm>
            <a:off x="3741547" y="2956834"/>
            <a:ext cx="5759466" cy="396000"/>
          </a:xfrm>
          <a:prstGeom prst="roundRect">
            <a:avLst/>
          </a:prstGeom>
          <a:solidFill>
            <a:schemeClr val="accent2"/>
          </a:solidFill>
        </p:spPr>
        <p:txBody>
          <a:bodyPr wrap="square" rtlCol="0" anchor="ctr">
            <a:spAutoFit/>
          </a:bodyPr>
          <a:lstStyle/>
          <a:p>
            <a:pPr algn="ctr"/>
            <a:r>
              <a:rPr kumimoji="1" lang="ja-JP" altLang="en-US" sz="2000" dirty="0">
                <a:solidFill>
                  <a:schemeClr val="bg1"/>
                </a:solidFill>
                <a:latin typeface="BIZ UDPゴシック" panose="020B0400000000000000" pitchFamily="50" charset="-128"/>
                <a:ea typeface="BIZ UDPゴシック" panose="020B0400000000000000" pitchFamily="50" charset="-128"/>
              </a:rPr>
              <a:t>環境のストレングス（資源・人材・機会）の発掘</a:t>
            </a:r>
            <a:endParaRPr kumimoji="1" lang="ja-JP" altLang="en-US" sz="2000" dirty="0">
              <a:solidFill>
                <a:schemeClr val="bg1"/>
              </a:solidFill>
            </a:endParaRPr>
          </a:p>
        </p:txBody>
      </p:sp>
      <p:sp>
        <p:nvSpPr>
          <p:cNvPr id="7" name="楕円 6">
            <a:extLst>
              <a:ext uri="{FF2B5EF4-FFF2-40B4-BE49-F238E27FC236}">
                <a16:creationId xmlns:a16="http://schemas.microsoft.com/office/drawing/2014/main" id="{E23876E7-618B-4610-3317-CC3B33D41C53}"/>
              </a:ext>
            </a:extLst>
          </p:cNvPr>
          <p:cNvSpPr/>
          <p:nvPr/>
        </p:nvSpPr>
        <p:spPr bwMode="auto">
          <a:xfrm flipH="1">
            <a:off x="4059240" y="3407315"/>
            <a:ext cx="5149951" cy="1808206"/>
          </a:xfrm>
          <a:prstGeom prst="ellips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tlCol="0" anchor="ctr"/>
          <a:lstStyle/>
          <a:p>
            <a:pPr algn="l"/>
            <a:endParaRPr kumimoji="1" lang="en-US" altLang="ja-JP" b="1" dirty="0"/>
          </a:p>
          <a:p>
            <a:pPr algn="l"/>
            <a:endParaRPr kumimoji="1" lang="en-US" altLang="ja-JP" b="1" dirty="0"/>
          </a:p>
          <a:p>
            <a:pPr algn="l"/>
            <a:endParaRPr kumimoji="1" lang="en-US" altLang="ja-JP" b="1" dirty="0"/>
          </a:p>
          <a:p>
            <a:pPr algn="l"/>
            <a:endParaRPr kumimoji="1" lang="en-US" altLang="ja-JP" b="1" dirty="0"/>
          </a:p>
          <a:p>
            <a:pPr algn="l"/>
            <a:endParaRPr kumimoji="1" lang="en-US" altLang="ja-JP" b="1" dirty="0"/>
          </a:p>
          <a:p>
            <a:pPr algn="ctr"/>
            <a:r>
              <a:rPr kumimoji="1" lang="ja-JP" altLang="en-US" b="1" dirty="0"/>
              <a:t>一般的な地域資源</a:t>
            </a:r>
          </a:p>
        </p:txBody>
      </p:sp>
      <p:sp>
        <p:nvSpPr>
          <p:cNvPr id="8" name="楕円 7">
            <a:extLst>
              <a:ext uri="{FF2B5EF4-FFF2-40B4-BE49-F238E27FC236}">
                <a16:creationId xmlns:a16="http://schemas.microsoft.com/office/drawing/2014/main" id="{9F32FC79-36DD-503F-4F63-6EAAA3580E82}"/>
              </a:ext>
            </a:extLst>
          </p:cNvPr>
          <p:cNvSpPr/>
          <p:nvPr/>
        </p:nvSpPr>
        <p:spPr bwMode="auto">
          <a:xfrm flipH="1">
            <a:off x="4059240" y="3700014"/>
            <a:ext cx="4581660" cy="1179086"/>
          </a:xfrm>
          <a:prstGeom prst="ellips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tlCol="0" anchor="ctr"/>
          <a:lstStyle/>
          <a:p>
            <a:pPr algn="l"/>
            <a:r>
              <a:rPr kumimoji="1" lang="ja-JP" altLang="en-US" b="1" dirty="0"/>
              <a:t>　　　　　　　</a:t>
            </a:r>
            <a:r>
              <a:rPr kumimoji="1" lang="en-US" altLang="ja-JP" b="1" dirty="0"/>
              <a:t> </a:t>
            </a:r>
            <a:r>
              <a:rPr kumimoji="1" lang="ja-JP" altLang="en-US" b="1" dirty="0"/>
              <a:t>社会サービス　</a:t>
            </a:r>
          </a:p>
        </p:txBody>
      </p:sp>
      <p:sp>
        <p:nvSpPr>
          <p:cNvPr id="9" name="楕円 8">
            <a:extLst>
              <a:ext uri="{FF2B5EF4-FFF2-40B4-BE49-F238E27FC236}">
                <a16:creationId xmlns:a16="http://schemas.microsoft.com/office/drawing/2014/main" id="{7DCF858F-B227-435B-D691-63D492EEE7CD}"/>
              </a:ext>
            </a:extLst>
          </p:cNvPr>
          <p:cNvSpPr/>
          <p:nvPr/>
        </p:nvSpPr>
        <p:spPr bwMode="auto">
          <a:xfrm flipH="1">
            <a:off x="4059240" y="3978908"/>
            <a:ext cx="2227571" cy="665019"/>
          </a:xfrm>
          <a:prstGeom prst="ellips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tlCol="0" anchor="ctr"/>
          <a:lstStyle/>
          <a:p>
            <a:pPr algn="l"/>
            <a:r>
              <a:rPr kumimoji="1" lang="ja-JP" altLang="en-US" b="1" dirty="0"/>
              <a:t>精神保健</a:t>
            </a:r>
            <a:endParaRPr kumimoji="1" lang="en-US" altLang="ja-JP" b="1" dirty="0"/>
          </a:p>
          <a:p>
            <a:pPr algn="l"/>
            <a:r>
              <a:rPr kumimoji="1" lang="ja-JP" altLang="en-US" b="1" dirty="0"/>
              <a:t>　　サービス　</a:t>
            </a:r>
          </a:p>
        </p:txBody>
      </p:sp>
      <p:sp>
        <p:nvSpPr>
          <p:cNvPr id="10" name="テキスト ボックス 9">
            <a:extLst>
              <a:ext uri="{FF2B5EF4-FFF2-40B4-BE49-F238E27FC236}">
                <a16:creationId xmlns:a16="http://schemas.microsoft.com/office/drawing/2014/main" id="{1EB3BF2B-0673-EB71-2562-EF2D1664CBC2}"/>
              </a:ext>
            </a:extLst>
          </p:cNvPr>
          <p:cNvSpPr txBox="1"/>
          <p:nvPr/>
        </p:nvSpPr>
        <p:spPr>
          <a:xfrm>
            <a:off x="3579812" y="5374469"/>
            <a:ext cx="6082937" cy="1169551"/>
          </a:xfrm>
          <a:prstGeom prst="rect">
            <a:avLst/>
          </a:prstGeom>
          <a:noFill/>
        </p:spPr>
        <p:txBody>
          <a:bodyPr wrap="square" rtlCol="0">
            <a:spAutoFit/>
          </a:bodyPr>
          <a:lstStyle/>
          <a:p>
            <a:r>
              <a:rPr kumimoji="1" lang="ja-JP" altLang="en-US" sz="1400" spc="100" dirty="0">
                <a:latin typeface="BIZ UDPゴシック" panose="020B0400000000000000" pitchFamily="50" charset="-128"/>
                <a:ea typeface="BIZ UDPゴシック" panose="020B0400000000000000" pitchFamily="50" charset="-128"/>
              </a:rPr>
              <a:t>◆地域に出向き、住民が利用する資源を発見する</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ja-JP" altLang="en-US" sz="1400" spc="100" dirty="0">
                <a:latin typeface="BIZ UDPゴシック" panose="020B0400000000000000" pitchFamily="50" charset="-128"/>
                <a:ea typeface="BIZ UDPゴシック" panose="020B0400000000000000" pitchFamily="50" charset="-128"/>
              </a:rPr>
              <a:t>　　・スーパー、子ども食堂、図書館、薬局など</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ja-JP" altLang="en-US" sz="1400" spc="100" dirty="0">
                <a:latin typeface="BIZ UDPゴシック" panose="020B0400000000000000" pitchFamily="50" charset="-128"/>
                <a:ea typeface="BIZ UDPゴシック" panose="020B0400000000000000" pitchFamily="50" charset="-128"/>
              </a:rPr>
              <a:t>◆地域で一緒にタッグを組める人を見つける</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ja-JP" altLang="en-US" sz="1400" spc="100" dirty="0">
                <a:latin typeface="BIZ UDPゴシック" panose="020B0400000000000000" pitchFamily="50" charset="-128"/>
                <a:ea typeface="BIZ UDPゴシック" panose="020B0400000000000000" pitchFamily="50" charset="-128"/>
              </a:rPr>
              <a:t>　　・自助グループ、家族会、ボランティア、民生委員など</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ja-JP" altLang="en-US" sz="1400" spc="100" dirty="0">
                <a:latin typeface="BIZ UDPゴシック" panose="020B0400000000000000" pitchFamily="50" charset="-128"/>
                <a:ea typeface="BIZ UDPゴシック" panose="020B0400000000000000" pitchFamily="50" charset="-128"/>
              </a:rPr>
              <a:t>◆地域の資源や人材にアクセスできる手段を共有する</a:t>
            </a:r>
          </a:p>
        </p:txBody>
      </p:sp>
      <p:sp>
        <p:nvSpPr>
          <p:cNvPr id="2" name="スライド番号プレースホルダー 2">
            <a:extLst>
              <a:ext uri="{FF2B5EF4-FFF2-40B4-BE49-F238E27FC236}">
                <a16:creationId xmlns:a16="http://schemas.microsoft.com/office/drawing/2014/main" id="{95D08DF7-7CF5-5919-787A-81C0A88920B6}"/>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28</a:t>
            </a:fld>
            <a:endParaRPr lang="ja-JP" altLang="en-US" sz="1000">
              <a:solidFill>
                <a:srgbClr val="898989"/>
              </a:solidFill>
            </a:endParaRPr>
          </a:p>
        </p:txBody>
      </p:sp>
      <p:sp>
        <p:nvSpPr>
          <p:cNvPr id="4" name="Rectangle 2">
            <a:extLst>
              <a:ext uri="{FF2B5EF4-FFF2-40B4-BE49-F238E27FC236}">
                <a16:creationId xmlns:a16="http://schemas.microsoft.com/office/drawing/2014/main" id="{3C1E3F51-4EDF-EE40-42F6-F51DE73A6D2C}"/>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２</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．本人を「生活の視点」から捉える</a:t>
            </a:r>
            <a:endParaRPr kumimoji="1" lang="en-US" altLang="ja-JP" sz="3600" b="1" dirty="0">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A2DC61B-45BD-8853-D0EF-0F541C5280B6}"/>
              </a:ext>
            </a:extLst>
          </p:cNvPr>
          <p:cNvSpPr txBox="1"/>
          <p:nvPr/>
        </p:nvSpPr>
        <p:spPr>
          <a:xfrm>
            <a:off x="0" y="1442231"/>
            <a:ext cx="9906000" cy="1569660"/>
          </a:xfrm>
          <a:prstGeom prst="rect">
            <a:avLst/>
          </a:prstGeom>
          <a:noFill/>
        </p:spPr>
        <p:txBody>
          <a:bodyPr wrap="square" rtlCol="0">
            <a:spAutoFit/>
          </a:bodyPr>
          <a:lstStyle/>
          <a:p>
            <a:pPr marL="285750" indent="-285750">
              <a:buFont typeface="Arial" panose="020B0604020202020204" pitchFamily="34" charset="0"/>
              <a:buChar char="•"/>
            </a:pPr>
            <a:r>
              <a:rPr lang="ja-JP" altLang="en-US" sz="1600" spc="100" dirty="0">
                <a:solidFill>
                  <a:schemeClr val="tx2"/>
                </a:solidFill>
                <a:latin typeface="BIZ UDPゴシック" panose="020B0400000000000000" pitchFamily="50" charset="-128"/>
                <a:ea typeface="BIZ UDPゴシック" panose="020B0400000000000000" pitchFamily="50" charset="-128"/>
              </a:rPr>
              <a:t>人は</a:t>
            </a:r>
            <a:r>
              <a:rPr lang="ja-JP" altLang="en-US" sz="1600" b="1" spc="100" dirty="0">
                <a:solidFill>
                  <a:srgbClr val="C00000"/>
                </a:solidFill>
                <a:latin typeface="BIZ UDPゴシック" panose="020B0400000000000000" pitchFamily="50" charset="-128"/>
                <a:ea typeface="BIZ UDPゴシック" panose="020B0400000000000000" pitchFamily="50" charset="-128"/>
              </a:rPr>
              <a:t>「個人」のストレングス（熱望・能力・自信）</a:t>
            </a:r>
            <a:r>
              <a:rPr lang="ja-JP" altLang="en-US" sz="1600" spc="100" dirty="0">
                <a:solidFill>
                  <a:schemeClr val="tx2"/>
                </a:solidFill>
                <a:latin typeface="BIZ UDPゴシック" panose="020B0400000000000000" pitchFamily="50" charset="-128"/>
                <a:ea typeface="BIZ UDPゴシック" panose="020B0400000000000000" pitchFamily="50" charset="-128"/>
              </a:rPr>
              <a:t>をもち、</a:t>
            </a:r>
            <a:r>
              <a:rPr lang="ja-JP" altLang="en-US" sz="1600" b="1" spc="100" dirty="0">
                <a:solidFill>
                  <a:srgbClr val="C00000"/>
                </a:solidFill>
                <a:latin typeface="BIZ UDPゴシック" panose="020B0400000000000000" pitchFamily="50" charset="-128"/>
                <a:ea typeface="BIZ UDPゴシック" panose="020B0400000000000000" pitchFamily="50" charset="-128"/>
              </a:rPr>
              <a:t>「環境」のストレングス（資源・人材・機会）</a:t>
            </a:r>
            <a:r>
              <a:rPr lang="ja-JP" altLang="en-US" sz="1600" spc="100" dirty="0">
                <a:solidFill>
                  <a:schemeClr val="tx2"/>
                </a:solidFill>
                <a:latin typeface="BIZ UDPゴシック" panose="020B0400000000000000" pitchFamily="50" charset="-128"/>
                <a:ea typeface="BIZ UDPゴシック" panose="020B0400000000000000" pitchFamily="50" charset="-128"/>
              </a:rPr>
              <a:t>があります（</a:t>
            </a:r>
            <a:r>
              <a:rPr lang="en-US" altLang="ja-JP" sz="1600" dirty="0">
                <a:solidFill>
                  <a:schemeClr val="tx2"/>
                </a:solidFill>
                <a:latin typeface="BIZ UDPゴシック" panose="020B0400000000000000" pitchFamily="50" charset="-128"/>
                <a:ea typeface="BIZ UDPゴシック" panose="020B0400000000000000" pitchFamily="50" charset="-128"/>
              </a:rPr>
              <a:t>Rapp</a:t>
            </a:r>
            <a:r>
              <a:rPr lang="ja-JP" altLang="en-US" sz="1600" spc="100" dirty="0">
                <a:solidFill>
                  <a:schemeClr val="tx2"/>
                </a:solidFill>
                <a:latin typeface="BIZ UDPゴシック" panose="020B0400000000000000" pitchFamily="50" charset="-128"/>
                <a:ea typeface="BIZ UDPゴシック" panose="020B0400000000000000" pitchFamily="50" charset="-128"/>
              </a:rPr>
              <a:t>）。</a:t>
            </a:r>
            <a:r>
              <a:rPr lang="ja-JP" altLang="en-US" sz="1600" b="1" spc="50" dirty="0">
                <a:solidFill>
                  <a:srgbClr val="C00000"/>
                </a:solidFill>
                <a:latin typeface="BIZ UDPゴシック" panose="020B0400000000000000" pitchFamily="50" charset="-128"/>
                <a:ea typeface="BIZ UDPゴシック" panose="020B0400000000000000" pitchFamily="50" charset="-128"/>
              </a:rPr>
              <a:t>個人のストレングスに加え、環境のストレングスにも働きかけていく</a:t>
            </a:r>
            <a:r>
              <a:rPr lang="ja-JP" altLang="en-US" sz="1600" spc="50" dirty="0">
                <a:solidFill>
                  <a:schemeClr val="tx2"/>
                </a:solidFill>
                <a:latin typeface="BIZ UDPゴシック" panose="020B0400000000000000" pitchFamily="50" charset="-128"/>
                <a:ea typeface="BIZ UDPゴシック" panose="020B0400000000000000" pitchFamily="50" charset="-128"/>
              </a:rPr>
              <a:t>ことが大切です。</a:t>
            </a:r>
            <a:endParaRPr lang="en-US" altLang="ja-JP" sz="1600" spc="50" dirty="0">
              <a:solidFill>
                <a:schemeClr val="tx2"/>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sz="1600" spc="100" dirty="0">
                <a:solidFill>
                  <a:schemeClr val="tx2"/>
                </a:solidFill>
                <a:latin typeface="BIZ UDPゴシック" panose="020B0400000000000000" pitchFamily="50" charset="-128"/>
                <a:ea typeface="BIZ UDPゴシック" panose="020B0400000000000000" pitchFamily="50" charset="-128"/>
              </a:rPr>
              <a:t>生活保護制度の各種事業や他法他施策の事業、また地域の関係機関・専門職、地域において本人の居場所となり得る参加の場や親族・友人などの、フォーマル・インフォーマルな</a:t>
            </a:r>
            <a:r>
              <a:rPr lang="ja-JP" altLang="en-US" sz="1600" b="1" spc="100" dirty="0">
                <a:solidFill>
                  <a:srgbClr val="C00000"/>
                </a:solidFill>
                <a:latin typeface="BIZ UDPゴシック" panose="020B0400000000000000" pitchFamily="50" charset="-128"/>
                <a:ea typeface="BIZ UDPゴシック" panose="020B0400000000000000" pitchFamily="50" charset="-128"/>
              </a:rPr>
              <a:t>「社会資源」を把握</a:t>
            </a:r>
            <a:r>
              <a:rPr lang="ja-JP" altLang="en-US" sz="1600" spc="100" dirty="0">
                <a:solidFill>
                  <a:schemeClr val="tx2"/>
                </a:solidFill>
                <a:latin typeface="BIZ UDPゴシック" panose="020B0400000000000000" pitchFamily="50" charset="-128"/>
                <a:ea typeface="BIZ UDPゴシック" panose="020B0400000000000000" pitchFamily="50" charset="-128"/>
              </a:rPr>
              <a:t>しておくことで、本人の</a:t>
            </a:r>
            <a:r>
              <a:rPr lang="ja-JP" altLang="en-US" sz="1600" b="1" spc="100" dirty="0">
                <a:solidFill>
                  <a:srgbClr val="C00000"/>
                </a:solidFill>
                <a:latin typeface="BIZ UDPゴシック" panose="020B0400000000000000" pitchFamily="50" charset="-128"/>
                <a:ea typeface="BIZ UDPゴシック" panose="020B0400000000000000" pitchFamily="50" charset="-128"/>
              </a:rPr>
              <a:t>「環境のストレングス」を見出しやすくなります</a:t>
            </a:r>
            <a:r>
              <a:rPr lang="ja-JP" altLang="en-US" sz="1600" spc="100" dirty="0">
                <a:solidFill>
                  <a:schemeClr val="tx2"/>
                </a:solidFill>
                <a:latin typeface="BIZ UDPゴシック" panose="020B0400000000000000" pitchFamily="50" charset="-128"/>
                <a:ea typeface="BIZ UDPゴシック" panose="020B0400000000000000" pitchFamily="50" charset="-128"/>
              </a:rPr>
              <a:t>。</a:t>
            </a:r>
            <a:r>
              <a:rPr lang="ja-JP" altLang="en-US" sz="1600" b="1" spc="100" dirty="0">
                <a:solidFill>
                  <a:srgbClr val="C00000"/>
                </a:solidFill>
                <a:latin typeface="BIZ UDPゴシック" panose="020B0400000000000000" pitchFamily="50" charset="-128"/>
                <a:ea typeface="BIZ UDPゴシック" panose="020B0400000000000000" pitchFamily="50" charset="-128"/>
              </a:rPr>
              <a:t>これらの情報を職場で共有する</a:t>
            </a:r>
            <a:r>
              <a:rPr lang="ja-JP" altLang="en-US" sz="1600" spc="100" dirty="0">
                <a:solidFill>
                  <a:schemeClr val="tx2"/>
                </a:solidFill>
                <a:latin typeface="BIZ UDPゴシック" panose="020B0400000000000000" pitchFamily="50" charset="-128"/>
                <a:ea typeface="BIZ UDPゴシック" panose="020B0400000000000000" pitchFamily="50" charset="-128"/>
              </a:rPr>
              <a:t>ことも大切です。</a:t>
            </a:r>
            <a:endParaRPr lang="en-US" altLang="ja-JP" sz="1600" spc="100" dirty="0">
              <a:solidFill>
                <a:schemeClr val="tx2"/>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01464EE-A26E-EBC2-FD7E-7EB00E048A1A}"/>
              </a:ext>
            </a:extLst>
          </p:cNvPr>
          <p:cNvSpPr txBox="1"/>
          <p:nvPr/>
        </p:nvSpPr>
        <p:spPr>
          <a:xfrm>
            <a:off x="3579812" y="1057054"/>
            <a:ext cx="6326188" cy="369332"/>
          </a:xfrm>
          <a:prstGeom prst="rect">
            <a:avLst/>
          </a:prstGeom>
          <a:noFill/>
        </p:spPr>
        <p:txBody>
          <a:bodyPr wrap="square">
            <a:spAutoFit/>
          </a:bodyPr>
          <a:lstStyle/>
          <a:p>
            <a:pPr algn="r"/>
            <a:r>
              <a:rPr lang="ja-JP" altLang="en-US" b="1" dirty="0">
                <a:solidFill>
                  <a:schemeClr val="bg1"/>
                </a:solidFill>
                <a:latin typeface="BIZ UDPゴシック" panose="020B0400000000000000" pitchFamily="50" charset="-128"/>
                <a:ea typeface="BIZ UDPゴシック" panose="020B0400000000000000" pitchFamily="50" charset="-128"/>
              </a:rPr>
              <a:t>本人をとりまく「環境」からも、ストレングスを見出していく</a:t>
            </a:r>
          </a:p>
        </p:txBody>
      </p:sp>
      <p:sp>
        <p:nvSpPr>
          <p:cNvPr id="3" name="テキスト ボックス 2">
            <a:extLst>
              <a:ext uri="{FF2B5EF4-FFF2-40B4-BE49-F238E27FC236}">
                <a16:creationId xmlns:a16="http://schemas.microsoft.com/office/drawing/2014/main" id="{204097DA-8081-F5FC-E9EE-03690991F275}"/>
              </a:ext>
            </a:extLst>
          </p:cNvPr>
          <p:cNvSpPr txBox="1"/>
          <p:nvPr/>
        </p:nvSpPr>
        <p:spPr>
          <a:xfrm>
            <a:off x="8200375" y="5296946"/>
            <a:ext cx="1584000" cy="504000"/>
          </a:xfrm>
          <a:prstGeom prst="wedgeRoundRectCallout">
            <a:avLst>
              <a:gd name="adj1" fmla="val -63232"/>
              <a:gd name="adj2" fmla="val 58141"/>
              <a:gd name="adj3" fmla="val 16667"/>
            </a:avLst>
          </a:prstGeom>
          <a:solidFill>
            <a:schemeClr val="bg2"/>
          </a:solidFill>
        </p:spPr>
        <p:txBody>
          <a:bodyPr wrap="square" lIns="36000" rIns="36000">
            <a:spAutoFit/>
          </a:bodyPr>
          <a:lstStyle/>
          <a:p>
            <a:r>
              <a:rPr lang="ja-JP" altLang="en-US" sz="1100" dirty="0">
                <a:latin typeface="BIZ UDPゴシック" panose="020B0400000000000000" pitchFamily="50" charset="-128"/>
                <a:ea typeface="BIZ UDPゴシック" panose="020B0400000000000000" pitchFamily="50" charset="-128"/>
              </a:rPr>
              <a:t>「環境のストレングス」を</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考えるヒントです！</a:t>
            </a:r>
          </a:p>
        </p:txBody>
      </p:sp>
      <p:sp>
        <p:nvSpPr>
          <p:cNvPr id="13" name="テキスト ボックス 12">
            <a:extLst>
              <a:ext uri="{FF2B5EF4-FFF2-40B4-BE49-F238E27FC236}">
                <a16:creationId xmlns:a16="http://schemas.microsoft.com/office/drawing/2014/main" id="{17DC5B12-E63C-75D7-B98D-383610DC4166}"/>
              </a:ext>
            </a:extLst>
          </p:cNvPr>
          <p:cNvSpPr txBox="1"/>
          <p:nvPr/>
        </p:nvSpPr>
        <p:spPr>
          <a:xfrm>
            <a:off x="0" y="6611779"/>
            <a:ext cx="8316000" cy="246221"/>
          </a:xfrm>
          <a:prstGeom prst="rect">
            <a:avLst/>
          </a:prstGeom>
          <a:noFill/>
        </p:spPr>
        <p:txBody>
          <a:bodyPr wrap="square">
            <a:spAutoFit/>
          </a:body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出典：チャールズ・</a:t>
            </a:r>
            <a:r>
              <a:rPr lang="en-US" altLang="ja-JP" sz="1000" dirty="0">
                <a:latin typeface="メイリオ" panose="020B0604030504040204" pitchFamily="50" charset="-128"/>
                <a:ea typeface="メイリオ" panose="020B0604030504040204" pitchFamily="50" charset="-128"/>
              </a:rPr>
              <a:t>A</a:t>
            </a:r>
            <a:r>
              <a:rPr lang="ja-JP" altLang="en-US" sz="1000" dirty="0">
                <a:latin typeface="メイリオ" panose="020B0604030504040204" pitchFamily="50" charset="-128"/>
                <a:ea typeface="メイリオ" panose="020B0604030504040204" pitchFamily="50" charset="-128"/>
              </a:rPr>
              <a:t>・ラップ／リチャード・</a:t>
            </a:r>
            <a:r>
              <a:rPr lang="en-US" altLang="ja-JP" sz="1000" dirty="0">
                <a:latin typeface="メイリオ" panose="020B0604030504040204" pitchFamily="50" charset="-128"/>
                <a:ea typeface="メイリオ" panose="020B0604030504040204" pitchFamily="50" charset="-128"/>
              </a:rPr>
              <a:t>J</a:t>
            </a:r>
            <a:r>
              <a:rPr lang="ja-JP" altLang="en-US" sz="1000" dirty="0">
                <a:latin typeface="メイリオ" panose="020B0604030504040204" pitchFamily="50" charset="-128"/>
                <a:ea typeface="メイリオ" panose="020B0604030504040204" pitchFamily="50" charset="-128"/>
              </a:rPr>
              <a:t>・ゴスチャ著 田中英樹監訳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ストレングスモデル［第３版］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金剛出版</a:t>
            </a:r>
            <a:r>
              <a:rPr lang="en-US" altLang="ja-JP" sz="1000" dirty="0">
                <a:latin typeface="メイリオ" panose="020B0604030504040204" pitchFamily="50" charset="-128"/>
                <a:ea typeface="メイリオ" panose="020B0604030504040204" pitchFamily="50" charset="-128"/>
              </a:rPr>
              <a:t>,2014</a:t>
            </a:r>
            <a:r>
              <a:rPr lang="ja-JP" altLang="en-US" sz="1000" dirty="0">
                <a:latin typeface="メイリオ" panose="020B0604030504040204" pitchFamily="50" charset="-128"/>
                <a:ea typeface="メイリオ" panose="020B0604030504040204" pitchFamily="50" charset="-128"/>
              </a:rPr>
              <a:t>をもとに作成</a:t>
            </a:r>
            <a:endParaRPr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35125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739EF-EB94-C7C5-A367-1370FBA2555A}"/>
            </a:ext>
          </a:extLst>
        </p:cNvPr>
        <p:cNvGrpSpPr/>
        <p:nvPr/>
      </p:nvGrpSpPr>
      <p:grpSpPr>
        <a:xfrm>
          <a:off x="0" y="0"/>
          <a:ext cx="0" cy="0"/>
          <a:chOff x="0" y="0"/>
          <a:chExt cx="0" cy="0"/>
        </a:xfrm>
      </p:grpSpPr>
      <p:sp>
        <p:nvSpPr>
          <p:cNvPr id="14338" name="スライド番号プレースホルダー 2">
            <a:extLst>
              <a:ext uri="{FF2B5EF4-FFF2-40B4-BE49-F238E27FC236}">
                <a16:creationId xmlns:a16="http://schemas.microsoft.com/office/drawing/2014/main" id="{3389EDA2-FB69-35F6-719D-31C8C1017FB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1A9D378-0363-43CE-A551-0210DB79F5B8}"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9F76DFDF-C773-3B70-AE35-38FFE05292B0}"/>
              </a:ext>
            </a:extLst>
          </p:cNvPr>
          <p:cNvSpPr/>
          <p:nvPr/>
        </p:nvSpPr>
        <p:spPr>
          <a:xfrm>
            <a:off x="347473" y="1479550"/>
            <a:ext cx="9179116" cy="3052693"/>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いわゆる心の病</a:t>
            </a:r>
            <a:r>
              <a:rPr kumimoji="1" lang="en-US" altLang="ja-JP" sz="3200" b="1" spc="300" dirty="0">
                <a:solidFill>
                  <a:schemeClr val="tx1"/>
                </a:solidFill>
                <a:latin typeface="メイリオ" panose="020B0604030504040204" pitchFamily="50" charset="-128"/>
                <a:ea typeface="メイリオ" panose="020B0604030504040204" pitchFamily="50" charset="-128"/>
              </a:rPr>
              <a:t>*</a:t>
            </a:r>
            <a:r>
              <a:rPr kumimoji="1" lang="ja-JP" altLang="en-US" sz="3200" b="1" spc="300" dirty="0">
                <a:solidFill>
                  <a:schemeClr val="tx1"/>
                </a:solidFill>
                <a:latin typeface="メイリオ" panose="020B0604030504040204" pitchFamily="50" charset="-128"/>
                <a:ea typeface="メイリオ" panose="020B0604030504040204" pitchFamily="50" charset="-128"/>
              </a:rPr>
              <a:t>のある方への支援における考え方や、障害特性、「本人主体」の支援のポイントについて深く学ぶ</a:t>
            </a:r>
          </a:p>
        </p:txBody>
      </p:sp>
      <p:sp>
        <p:nvSpPr>
          <p:cNvPr id="5" name="テキスト ボックス 4">
            <a:extLst>
              <a:ext uri="{FF2B5EF4-FFF2-40B4-BE49-F238E27FC236}">
                <a16:creationId xmlns:a16="http://schemas.microsoft.com/office/drawing/2014/main" id="{3623450C-7E5F-10B3-0DCF-A643919A5EFB}"/>
              </a:ext>
            </a:extLst>
          </p:cNvPr>
          <p:cNvSpPr txBox="1"/>
          <p:nvPr/>
        </p:nvSpPr>
        <p:spPr>
          <a:xfrm>
            <a:off x="4523366" y="4004677"/>
            <a:ext cx="5003222" cy="369332"/>
          </a:xfrm>
          <a:prstGeom prst="rect">
            <a:avLst/>
          </a:prstGeom>
          <a:noFill/>
        </p:spPr>
        <p:txBody>
          <a:bodyPr wrap="square">
            <a:spAutoFit/>
          </a:bodyPr>
          <a:lstStyle/>
          <a:p>
            <a:pPr algn="r"/>
            <a:r>
              <a:rPr kumimoji="1" lang="en-US" altLang="ja-JP" sz="1800" b="1" spc="300" dirty="0">
                <a:solidFill>
                  <a:schemeClr val="tx1"/>
                </a:solidFill>
                <a:latin typeface="メイリオ" panose="020B0604030504040204" pitchFamily="50" charset="-128"/>
                <a:ea typeface="メイリオ" panose="020B0604030504040204" pitchFamily="50" charset="-128"/>
              </a:rPr>
              <a:t>*</a:t>
            </a:r>
            <a:r>
              <a:rPr kumimoji="1" lang="ja-JP" altLang="en-US" sz="1800" b="1" spc="300" dirty="0">
                <a:solidFill>
                  <a:schemeClr val="tx1"/>
                </a:solidFill>
                <a:latin typeface="メイリオ" panose="020B0604030504040204" pitchFamily="50" charset="-128"/>
                <a:ea typeface="メイリオ" panose="020B0604030504040204" pitchFamily="50" charset="-128"/>
              </a:rPr>
              <a:t>以下「精神障害」といいます。</a:t>
            </a:r>
            <a:endParaRPr lang="ja-JP" altLang="en-US" dirty="0"/>
          </a:p>
        </p:txBody>
      </p:sp>
    </p:spTree>
    <p:extLst>
      <p:ext uri="{BB962C8B-B14F-4D97-AF65-F5344CB8AC3E}">
        <p14:creationId xmlns:p14="http://schemas.microsoft.com/office/powerpoint/2010/main" val="87188792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53241-712B-35DE-2A22-D1ED9D9FBAAC}"/>
            </a:ext>
          </a:extLst>
        </p:cNvPr>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EE4A863B-4B91-98D8-130D-1AF5A916145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29</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7637546D-CC27-DB12-3F07-E58A62059EEB}"/>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ワーク④　</a:t>
            </a:r>
            <a:r>
              <a:rPr kumimoji="1" lang="en-US" altLang="ja-JP" b="1" spc="300" dirty="0">
                <a:solidFill>
                  <a:schemeClr val="tx1"/>
                </a:solidFill>
                <a:latin typeface="メイリオ" panose="020B0604030504040204" pitchFamily="50" charset="-128"/>
                <a:ea typeface="メイリオ" panose="020B0604030504040204" pitchFamily="50" charset="-128"/>
              </a:rPr>
              <a:t>CW</a:t>
            </a:r>
            <a:r>
              <a:rPr kumimoji="1" lang="ja-JP" altLang="en-US" b="1" spc="300" dirty="0">
                <a:solidFill>
                  <a:schemeClr val="tx1"/>
                </a:solidFill>
                <a:latin typeface="メイリオ" panose="020B0604030504040204" pitchFamily="50" charset="-128"/>
                <a:ea typeface="メイリオ" panose="020B0604030504040204" pitchFamily="50" charset="-128"/>
              </a:rPr>
              <a:t>としての自己理解に向けたあなたのストレングス</a:t>
            </a:r>
          </a:p>
        </p:txBody>
      </p:sp>
      <p:sp>
        <p:nvSpPr>
          <p:cNvPr id="11" name="四角形: 角を丸くする 10">
            <a:extLst>
              <a:ext uri="{FF2B5EF4-FFF2-40B4-BE49-F238E27FC236}">
                <a16:creationId xmlns:a16="http://schemas.microsoft.com/office/drawing/2014/main" id="{A43F2F36-6A96-9E8E-5925-0C583CD52BCD}"/>
              </a:ext>
            </a:extLst>
          </p:cNvPr>
          <p:cNvSpPr/>
          <p:nvPr/>
        </p:nvSpPr>
        <p:spPr>
          <a:xfrm>
            <a:off x="723900" y="1501775"/>
            <a:ext cx="8458200" cy="5162794"/>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695B14E2-C445-2A5E-B93E-9582A0AA4825}"/>
              </a:ext>
            </a:extLst>
          </p:cNvPr>
          <p:cNvGraphicFramePr>
            <a:graphicFrameLocks noGrp="1"/>
          </p:cNvGraphicFramePr>
          <p:nvPr>
            <p:extLst>
              <p:ext uri="{D42A27DB-BD31-4B8C-83A1-F6EECF244321}">
                <p14:modId xmlns:p14="http://schemas.microsoft.com/office/powerpoint/2010/main" val="351702915"/>
              </p:ext>
            </p:extLst>
          </p:nvPr>
        </p:nvGraphicFramePr>
        <p:xfrm>
          <a:off x="1058574" y="1934167"/>
          <a:ext cx="7788852" cy="3947088"/>
        </p:xfrm>
        <a:graphic>
          <a:graphicData uri="http://schemas.openxmlformats.org/drawingml/2006/table">
            <a:tbl>
              <a:tblPr firstRow="1" bandRow="1">
                <a:tableStyleId>{5C22544A-7EE6-4342-B048-85BDC9FD1C3A}</a:tableStyleId>
              </a:tblPr>
              <a:tblGrid>
                <a:gridCol w="3894426">
                  <a:extLst>
                    <a:ext uri="{9D8B030D-6E8A-4147-A177-3AD203B41FA5}">
                      <a16:colId xmlns:a16="http://schemas.microsoft.com/office/drawing/2014/main" val="2059686277"/>
                    </a:ext>
                  </a:extLst>
                </a:gridCol>
                <a:gridCol w="3894426">
                  <a:extLst>
                    <a:ext uri="{9D8B030D-6E8A-4147-A177-3AD203B41FA5}">
                      <a16:colId xmlns:a16="http://schemas.microsoft.com/office/drawing/2014/main" val="2561939314"/>
                    </a:ext>
                  </a:extLst>
                </a:gridCol>
              </a:tblGrid>
              <a:tr h="1973544">
                <a:tc>
                  <a:txBody>
                    <a:bodyPr/>
                    <a:lstStyle/>
                    <a:p>
                      <a:r>
                        <a:rPr kumimoji="1" lang="ja-JP" altLang="en-US" sz="2400" dirty="0">
                          <a:ln w="44450">
                            <a:noFill/>
                          </a:ln>
                          <a:solidFill>
                            <a:schemeClr val="tx2"/>
                          </a:solidFill>
                        </a:rPr>
                        <a:t>①性質・特徴</a:t>
                      </a:r>
                      <a:endParaRPr kumimoji="1" lang="en-US" altLang="ja-JP" sz="2400" dirty="0">
                        <a:ln w="44450">
                          <a:noFill/>
                        </a:ln>
                        <a:solidFill>
                          <a:schemeClr val="tx2"/>
                        </a:solidFill>
                      </a:endParaRPr>
                    </a:p>
                    <a:p>
                      <a:r>
                        <a:rPr kumimoji="1" lang="ja-JP" altLang="en-US" sz="2400" dirty="0">
                          <a:ln w="44450">
                            <a:noFill/>
                          </a:ln>
                          <a:solidFill>
                            <a:schemeClr val="tx2"/>
                          </a:solidFill>
                        </a:rPr>
                        <a:t>・</a:t>
                      </a:r>
                      <a:endParaRPr kumimoji="1" lang="en-US" altLang="ja-JP" sz="2400" dirty="0">
                        <a:ln w="44450">
                          <a:noFill/>
                        </a:ln>
                        <a:solidFill>
                          <a:schemeClr val="tx2"/>
                        </a:solidFill>
                      </a:endParaRPr>
                    </a:p>
                    <a:p>
                      <a:r>
                        <a:rPr kumimoji="1" lang="ja-JP" altLang="en-US" sz="2400" dirty="0">
                          <a:ln w="44450">
                            <a:noFill/>
                          </a:ln>
                          <a:solidFill>
                            <a:schemeClr val="tx2"/>
                          </a:solidFill>
                        </a:rPr>
                        <a:t>・</a:t>
                      </a:r>
                      <a:endParaRPr kumimoji="1" lang="en-US" altLang="ja-JP" sz="2400" dirty="0">
                        <a:ln w="44450">
                          <a:noFill/>
                        </a:ln>
                        <a:solidFill>
                          <a:schemeClr val="tx2"/>
                        </a:solidFill>
                      </a:endParaRPr>
                    </a:p>
                    <a:p>
                      <a:r>
                        <a:rPr kumimoji="1" lang="ja-JP" altLang="en-US" sz="2400" dirty="0">
                          <a:ln w="44450">
                            <a:noFill/>
                          </a:ln>
                          <a:solidFill>
                            <a:schemeClr val="tx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n w="44450">
                            <a:noFill/>
                          </a:ln>
                          <a:solidFill>
                            <a:schemeClr val="tx2"/>
                          </a:solidFill>
                        </a:rPr>
                        <a:t>②才能と技能</a:t>
                      </a:r>
                      <a:endParaRPr kumimoji="1" lang="en-US" altLang="ja-JP" sz="2400" dirty="0">
                        <a:ln w="44450">
                          <a:noFill/>
                        </a:ln>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n w="44450">
                            <a:noFill/>
                          </a:ln>
                          <a:solidFill>
                            <a:schemeClr val="tx2"/>
                          </a:solidFill>
                        </a:rPr>
                        <a:t>・</a:t>
                      </a:r>
                      <a:endParaRPr kumimoji="1" lang="en-US" altLang="ja-JP" sz="2400" dirty="0">
                        <a:ln w="44450">
                          <a:noFill/>
                        </a:ln>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n w="44450">
                            <a:noFill/>
                          </a:ln>
                          <a:solidFill>
                            <a:schemeClr val="tx2"/>
                          </a:solidFill>
                        </a:rPr>
                        <a:t>・</a:t>
                      </a:r>
                      <a:endParaRPr kumimoji="1" lang="en-US" altLang="ja-JP" sz="2400" dirty="0">
                        <a:ln w="44450">
                          <a:noFill/>
                        </a:ln>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n w="44450">
                            <a:noFill/>
                          </a:ln>
                          <a:solidFill>
                            <a:schemeClr val="tx2"/>
                          </a:solidFill>
                        </a:rPr>
                        <a:t>・</a:t>
                      </a:r>
                      <a:endParaRPr kumimoji="1" lang="ja-JP" altLang="en-US" sz="2400" dirty="0">
                        <a:ln w="44450">
                          <a:solidFill>
                            <a:schemeClr val="tx2"/>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6226523"/>
                  </a:ext>
                </a:extLst>
              </a:tr>
              <a:tr h="1973544">
                <a:tc>
                  <a:txBody>
                    <a:bodyPr/>
                    <a:lstStyle/>
                    <a:p>
                      <a:r>
                        <a:rPr kumimoji="1" lang="ja-JP" altLang="en-US" sz="2400" b="1" dirty="0">
                          <a:ln w="44450">
                            <a:noFill/>
                          </a:ln>
                          <a:solidFill>
                            <a:schemeClr val="tx2"/>
                          </a:solidFill>
                        </a:rPr>
                        <a:t>③環境</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ja-JP" altLang="en-US" sz="2400" b="1" dirty="0">
                        <a:ln w="44450">
                          <a:solidFill>
                            <a:schemeClr val="tx2"/>
                          </a:solidFill>
                        </a:ln>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1" dirty="0">
                          <a:ln w="44450">
                            <a:noFill/>
                          </a:ln>
                          <a:solidFill>
                            <a:schemeClr val="tx2"/>
                          </a:solidFill>
                        </a:rPr>
                        <a:t>④関心と熱望</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ja-JP" altLang="en-US" sz="2400" b="1" dirty="0">
                        <a:ln w="44450">
                          <a:solidFill>
                            <a:schemeClr val="tx2"/>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501846"/>
                  </a:ext>
                </a:extLst>
              </a:tr>
            </a:tbl>
          </a:graphicData>
        </a:graphic>
      </p:graphicFrame>
      <p:sp>
        <p:nvSpPr>
          <p:cNvPr id="8" name="テキスト ボックス 7">
            <a:extLst>
              <a:ext uri="{FF2B5EF4-FFF2-40B4-BE49-F238E27FC236}">
                <a16:creationId xmlns:a16="http://schemas.microsoft.com/office/drawing/2014/main" id="{87E3851B-41C6-6E33-C802-180CAC7275E8}"/>
              </a:ext>
            </a:extLst>
          </p:cNvPr>
          <p:cNvSpPr txBox="1"/>
          <p:nvPr/>
        </p:nvSpPr>
        <p:spPr>
          <a:xfrm>
            <a:off x="865413" y="6161314"/>
            <a:ext cx="8458200" cy="369332"/>
          </a:xfrm>
          <a:prstGeom prst="rect">
            <a:avLst/>
          </a:prstGeom>
          <a:noFill/>
        </p:spPr>
        <p:txBody>
          <a:bodyPr wrap="square" rtlCol="0">
            <a:spAutoFit/>
          </a:bodyPr>
          <a:lstStyle/>
          <a:p>
            <a:r>
              <a:rPr kumimoji="1" lang="ja-JP" altLang="en-US" b="1" dirty="0">
                <a:solidFill>
                  <a:schemeClr val="tx2"/>
                </a:solidFill>
                <a:latin typeface="BIZ UDPゴシック" panose="020B0400000000000000" pitchFamily="50" charset="-128"/>
                <a:ea typeface="BIZ UDPゴシック" panose="020B0400000000000000" pitchFamily="50" charset="-128"/>
              </a:rPr>
              <a:t>➡これらのストレングスの総和があなたらしさを示し、課題の解消に役立ちます。</a:t>
            </a:r>
          </a:p>
        </p:txBody>
      </p:sp>
      <p:sp>
        <p:nvSpPr>
          <p:cNvPr id="7" name="正方形/長方形 6">
            <a:extLst>
              <a:ext uri="{FF2B5EF4-FFF2-40B4-BE49-F238E27FC236}">
                <a16:creationId xmlns:a16="http://schemas.microsoft.com/office/drawing/2014/main" id="{0D1F6C64-27B2-FD95-B123-1312B580BF6E}"/>
              </a:ext>
            </a:extLst>
          </p:cNvPr>
          <p:cNvSpPr/>
          <p:nvPr/>
        </p:nvSpPr>
        <p:spPr>
          <a:xfrm>
            <a:off x="723900" y="797180"/>
            <a:ext cx="8458200" cy="653139"/>
          </a:xfrm>
          <a:prstGeom prst="rect">
            <a:avLst/>
          </a:prstGeom>
          <a:noFill/>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en-US" altLang="ja-JP" sz="2400" b="1" spc="200" dirty="0">
                <a:solidFill>
                  <a:schemeClr val="tx1"/>
                </a:solidFill>
                <a:latin typeface="メイリオ" panose="020B0604030504040204" pitchFamily="50" charset="-128"/>
                <a:ea typeface="メイリオ" panose="020B0604030504040204" pitchFamily="50" charset="-128"/>
              </a:rPr>
              <a:t>CW</a:t>
            </a:r>
            <a:r>
              <a:rPr kumimoji="1" lang="ja-JP" altLang="en-US" sz="2400" b="1" spc="200" dirty="0">
                <a:solidFill>
                  <a:schemeClr val="tx1"/>
                </a:solidFill>
                <a:latin typeface="メイリオ" panose="020B0604030504040204" pitchFamily="50" charset="-128"/>
                <a:ea typeface="メイリオ" panose="020B0604030504040204" pitchFamily="50" charset="-128"/>
              </a:rPr>
              <a:t>としての自己理解に向けて　</a:t>
            </a:r>
            <a:endParaRPr kumimoji="1" lang="en-US" altLang="ja-JP" sz="2400" b="1" spc="2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400" b="1" spc="200" dirty="0">
                <a:solidFill>
                  <a:schemeClr val="tx1"/>
                </a:solidFill>
                <a:latin typeface="メイリオ" panose="020B0604030504040204" pitchFamily="50" charset="-128"/>
                <a:ea typeface="メイリオ" panose="020B0604030504040204" pitchFamily="50" charset="-128"/>
              </a:rPr>
              <a:t>あなたのストレングスを書いてみましょう！</a:t>
            </a:r>
            <a:endParaRPr kumimoji="1" lang="en-US" altLang="ja-JP" sz="2400" b="1" spc="200" dirty="0">
              <a:solidFill>
                <a:schemeClr val="tx1"/>
              </a:solidFill>
              <a:latin typeface="メイリオ" panose="020B0604030504040204" pitchFamily="50" charset="-128"/>
              <a:ea typeface="メイリオ" panose="020B0604030504040204" pitchFamily="50" charset="-128"/>
            </a:endParaRPr>
          </a:p>
        </p:txBody>
      </p:sp>
      <p:pic>
        <p:nvPicPr>
          <p:cNvPr id="3" name="グラフィックス 2" descr="鉛筆 単色塗りつぶし">
            <a:extLst>
              <a:ext uri="{FF2B5EF4-FFF2-40B4-BE49-F238E27FC236}">
                <a16:creationId xmlns:a16="http://schemas.microsoft.com/office/drawing/2014/main" id="{ECA8E70C-9D2F-8913-011B-797C7B395E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955" y="772890"/>
            <a:ext cx="653139" cy="653139"/>
          </a:xfrm>
          <a:prstGeom prst="rect">
            <a:avLst/>
          </a:prstGeom>
        </p:spPr>
      </p:pic>
    </p:spTree>
    <p:extLst>
      <p:ext uri="{BB962C8B-B14F-4D97-AF65-F5344CB8AC3E}">
        <p14:creationId xmlns:p14="http://schemas.microsoft.com/office/powerpoint/2010/main" val="180666349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29B3B-C7A7-6C0C-7899-6EA3089ABB76}"/>
            </a:ext>
          </a:extLst>
        </p:cNvPr>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F3463975-FECD-6398-75FA-5B8F3CEE828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30</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19EF9D4D-D0E4-F6FD-902B-3D3E55E738D9}"/>
              </a:ext>
            </a:extLst>
          </p:cNvPr>
          <p:cNvSpPr/>
          <p:nvPr/>
        </p:nvSpPr>
        <p:spPr>
          <a:xfrm>
            <a:off x="1258094" y="761599"/>
            <a:ext cx="7459879" cy="897570"/>
          </a:xfrm>
          <a:prstGeom prst="rect">
            <a:avLst/>
          </a:prstGeom>
          <a:noFill/>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2400" b="1" spc="100" dirty="0">
                <a:solidFill>
                  <a:schemeClr val="tx1"/>
                </a:solidFill>
                <a:latin typeface="メイリオ" panose="020B0604030504040204" pitchFamily="50" charset="-128"/>
                <a:ea typeface="メイリオ" panose="020B0604030504040204" pitchFamily="50" charset="-128"/>
              </a:rPr>
              <a:t>あなたが勤務している地域のストレングス</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400" b="1" spc="100" dirty="0">
                <a:solidFill>
                  <a:schemeClr val="tx1"/>
                </a:solidFill>
                <a:latin typeface="メイリオ" panose="020B0604030504040204" pitchFamily="50" charset="-128"/>
                <a:ea typeface="メイリオ" panose="020B0604030504040204" pitchFamily="50" charset="-128"/>
              </a:rPr>
              <a:t>（活用可能な社会資源）を書いてみましょう！</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DC2B4E8-AB90-E5B2-DDD0-1CB3D899E9B0}"/>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ワーク⑤　あなたが勤務している地域のストレングス（活用可能な社会資源）</a:t>
            </a:r>
          </a:p>
        </p:txBody>
      </p:sp>
      <p:sp>
        <p:nvSpPr>
          <p:cNvPr id="11" name="四角形: 角を丸くする 10">
            <a:extLst>
              <a:ext uri="{FF2B5EF4-FFF2-40B4-BE49-F238E27FC236}">
                <a16:creationId xmlns:a16="http://schemas.microsoft.com/office/drawing/2014/main" id="{A2963B09-75CD-D664-7587-3B789A7422BB}"/>
              </a:ext>
            </a:extLst>
          </p:cNvPr>
          <p:cNvSpPr/>
          <p:nvPr/>
        </p:nvSpPr>
        <p:spPr>
          <a:xfrm>
            <a:off x="363682" y="1659169"/>
            <a:ext cx="9162906" cy="507600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mc:AlternateContent xmlns:mc="http://schemas.openxmlformats.org/markup-compatibility/2006" xmlns:pslz="http://schemas.microsoft.com/office/powerpoint/2016/slidezoom">
        <mc:Choice Requires="pslz">
          <p:graphicFrame>
            <p:nvGraphicFramePr>
              <p:cNvPr id="9" name="スライド ズーム 8">
                <a:extLst>
                  <a:ext uri="{FF2B5EF4-FFF2-40B4-BE49-F238E27FC236}">
                    <a16:creationId xmlns:a16="http://schemas.microsoft.com/office/drawing/2014/main" id="{84797B22-154E-A851-8287-BDEEBBDD68D5}"/>
                  </a:ext>
                </a:extLst>
              </p:cNvPr>
              <p:cNvGraphicFramePr>
                <a:graphicFrameLocks noChangeAspect="1"/>
              </p:cNvGraphicFramePr>
              <p:nvPr>
                <p:extLst>
                  <p:ext uri="{D42A27DB-BD31-4B8C-83A1-F6EECF244321}">
                    <p14:modId xmlns:p14="http://schemas.microsoft.com/office/powerpoint/2010/main" val="4278957329"/>
                  </p:ext>
                </p:extLst>
              </p:nvPr>
            </p:nvGraphicFramePr>
            <p:xfrm>
              <a:off x="521024" y="1933259"/>
              <a:ext cx="2476500" cy="3503490"/>
            </p:xfrm>
            <a:graphic>
              <a:graphicData uri="http://schemas.microsoft.com/office/powerpoint/2016/slidezoom">
                <pslz:sldZm>
                  <pslz:sldZmObj sldId="1590" cId="2335125164">
                    <pslz:zmPr id="{2C8CA167-B561-42DF-8B48-AEB1A23625E1}" returnToParent="0" transitionDur="1000">
                      <p166:blipFill xmlns:p166="http://schemas.microsoft.com/office/powerpoint/2016/6/main">
                        <a:blip r:embed="rId3"/>
                        <a:stretch>
                          <a:fillRect/>
                        </a:stretch>
                      </p166:blipFill>
                      <p166:spPr xmlns:p166="http://schemas.microsoft.com/office/powerpoint/2016/6/main">
                        <a:xfrm>
                          <a:off x="0" y="0"/>
                          <a:ext cx="2476500" cy="3503490"/>
                        </a:xfrm>
                        <a:prstGeom prst="rect">
                          <a:avLst/>
                        </a:prstGeom>
                        <a:ln w="3175">
                          <a:solidFill>
                            <a:prstClr val="ltGray"/>
                          </a:solidFill>
                        </a:ln>
                      </p166:spPr>
                    </pslz:zmPr>
                  </pslz:sldZmObj>
                </pslz:sldZm>
              </a:graphicData>
            </a:graphic>
          </p:graphicFrame>
        </mc:Choice>
        <mc:Fallback xmlns="">
          <p:pic>
            <p:nvPicPr>
              <p:cNvPr id="9" name="スライド ズーム 8">
                <a:hlinkClick r:id="rId4" action="ppaction://hlinksldjump"/>
                <a:extLst>
                  <a:ext uri="{FF2B5EF4-FFF2-40B4-BE49-F238E27FC236}">
                    <a16:creationId xmlns:a16="http://schemas.microsoft.com/office/drawing/2014/main" id="{84797B22-154E-A851-8287-BDEEBBDD68D5}"/>
                  </a:ext>
                </a:extLst>
              </p:cNvPr>
              <p:cNvPicPr>
                <a:picLocks noGrp="1" noRot="1" noChangeAspect="1" noMove="1" noResize="1" noEditPoints="1" noAdjustHandles="1" noChangeArrowheads="1" noChangeShapeType="1"/>
              </p:cNvPicPr>
              <p:nvPr/>
            </p:nvPicPr>
            <p:blipFill>
              <a:blip r:embed="rId5"/>
              <a:stretch>
                <a:fillRect/>
              </a:stretch>
            </p:blipFill>
            <p:spPr>
              <a:xfrm>
                <a:off x="521024" y="1933259"/>
                <a:ext cx="2476500" cy="3503490"/>
              </a:xfrm>
              <a:prstGeom prst="rect">
                <a:avLst/>
              </a:prstGeom>
              <a:ln w="3175">
                <a:solidFill>
                  <a:prstClr val="ltGray"/>
                </a:solidFill>
              </a:ln>
            </p:spPr>
          </p:pic>
        </mc:Fallback>
      </mc:AlternateContent>
      <p:pic>
        <p:nvPicPr>
          <p:cNvPr id="4" name="グラフィックス 3" descr="鉛筆 単色塗りつぶし">
            <a:extLst>
              <a:ext uri="{FF2B5EF4-FFF2-40B4-BE49-F238E27FC236}">
                <a16:creationId xmlns:a16="http://schemas.microsoft.com/office/drawing/2014/main" id="{1731ABA2-607C-38A8-452F-620E2EB8E9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4955" y="772890"/>
            <a:ext cx="653139" cy="653139"/>
          </a:xfrm>
          <a:prstGeom prst="rect">
            <a:avLst/>
          </a:prstGeom>
        </p:spPr>
      </p:pic>
      <p:graphicFrame>
        <p:nvGraphicFramePr>
          <p:cNvPr id="5" name="表 4">
            <a:extLst>
              <a:ext uri="{FF2B5EF4-FFF2-40B4-BE49-F238E27FC236}">
                <a16:creationId xmlns:a16="http://schemas.microsoft.com/office/drawing/2014/main" id="{8AE37DEB-EF53-FD77-3165-1A13ACD84EB8}"/>
              </a:ext>
            </a:extLst>
          </p:cNvPr>
          <p:cNvGraphicFramePr>
            <a:graphicFrameLocks noGrp="1"/>
          </p:cNvGraphicFramePr>
          <p:nvPr>
            <p:extLst>
              <p:ext uri="{D42A27DB-BD31-4B8C-83A1-F6EECF244321}">
                <p14:modId xmlns:p14="http://schemas.microsoft.com/office/powerpoint/2010/main" val="3768176829"/>
              </p:ext>
            </p:extLst>
          </p:nvPr>
        </p:nvGraphicFramePr>
        <p:xfrm>
          <a:off x="3008313" y="1933259"/>
          <a:ext cx="6376663" cy="4343040"/>
        </p:xfrm>
        <a:graphic>
          <a:graphicData uri="http://schemas.openxmlformats.org/drawingml/2006/table">
            <a:tbl>
              <a:tblPr firstRow="1" bandRow="1">
                <a:tableStyleId>{5C22544A-7EE6-4342-B048-85BDC9FD1C3A}</a:tableStyleId>
              </a:tblPr>
              <a:tblGrid>
                <a:gridCol w="6376663">
                  <a:extLst>
                    <a:ext uri="{9D8B030D-6E8A-4147-A177-3AD203B41FA5}">
                      <a16:colId xmlns:a16="http://schemas.microsoft.com/office/drawing/2014/main" val="1661122672"/>
                    </a:ext>
                  </a:extLst>
                </a:gridCol>
              </a:tblGrid>
              <a:tr h="1440000">
                <a:tc>
                  <a:txBody>
                    <a:bodyPr/>
                    <a:lstStyle/>
                    <a:p>
                      <a:r>
                        <a:rPr kumimoji="1" lang="ja-JP" altLang="en-US" sz="1800" b="1" dirty="0">
                          <a:ln w="44450">
                            <a:noFill/>
                          </a:ln>
                          <a:solidFill>
                            <a:schemeClr val="tx2"/>
                          </a:solidFill>
                        </a:rPr>
                        <a:t>１．地域住民が利用する社会資源</a:t>
                      </a: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663962"/>
                  </a:ext>
                </a:extLst>
              </a:tr>
              <a:tr h="1440000">
                <a:tc>
                  <a:txBody>
                    <a:bodyPr/>
                    <a:lstStyle/>
                    <a:p>
                      <a:r>
                        <a:rPr kumimoji="1" lang="ja-JP" altLang="en-US" sz="1800" b="1" dirty="0">
                          <a:ln w="44450">
                            <a:noFill/>
                          </a:ln>
                          <a:solidFill>
                            <a:schemeClr val="tx2"/>
                          </a:solidFill>
                        </a:rPr>
                        <a:t>２．精神障害のある方が利用できる社会資源</a:t>
                      </a: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7812054"/>
                  </a:ext>
                </a:extLst>
              </a:tr>
              <a:tr h="1440000">
                <a:tc>
                  <a:txBody>
                    <a:bodyPr/>
                    <a:lstStyle/>
                    <a:p>
                      <a:r>
                        <a:rPr kumimoji="1" lang="ja-JP" altLang="en-US" sz="1800" b="1" dirty="0">
                          <a:ln w="44450">
                            <a:noFill/>
                          </a:ln>
                          <a:solidFill>
                            <a:schemeClr val="tx2"/>
                          </a:solidFill>
                        </a:rPr>
                        <a:t>３．精神障害のある方の生活のことで、あなたが相談できる機関・施設（フォーマルな社会資源）</a:t>
                      </a: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endParaRPr kumimoji="1" lang="ja-JP" altLang="en-US" sz="1800" b="1" dirty="0">
                        <a:ln w="44450">
                          <a:solidFill>
                            <a:schemeClr val="tx2"/>
                          </a:solidFill>
                        </a:ln>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883161"/>
                  </a:ext>
                </a:extLst>
              </a:tr>
            </a:tbl>
          </a:graphicData>
        </a:graphic>
      </p:graphicFrame>
      <p:sp>
        <p:nvSpPr>
          <p:cNvPr id="3" name="テキスト ボックス 2">
            <a:extLst>
              <a:ext uri="{FF2B5EF4-FFF2-40B4-BE49-F238E27FC236}">
                <a16:creationId xmlns:a16="http://schemas.microsoft.com/office/drawing/2014/main" id="{4E586F7E-298D-9B42-E464-F301C1103F00}"/>
              </a:ext>
            </a:extLst>
          </p:cNvPr>
          <p:cNvSpPr txBox="1"/>
          <p:nvPr/>
        </p:nvSpPr>
        <p:spPr>
          <a:xfrm>
            <a:off x="363682" y="6308209"/>
            <a:ext cx="9178636" cy="369332"/>
          </a:xfrm>
          <a:prstGeom prst="rect">
            <a:avLst/>
          </a:prstGeom>
          <a:noFill/>
        </p:spPr>
        <p:txBody>
          <a:bodyPr wrap="square" rtlCol="0">
            <a:spAutoFit/>
          </a:bodyPr>
          <a:lstStyle/>
          <a:p>
            <a:pPr algn="ctr"/>
            <a:r>
              <a:rPr kumimoji="1" lang="ja-JP" altLang="en-US" b="1" dirty="0">
                <a:solidFill>
                  <a:schemeClr val="tx2"/>
                </a:solidFill>
                <a:latin typeface="BIZ UDPゴシック" panose="020B0400000000000000" pitchFamily="50" charset="-128"/>
                <a:ea typeface="BIZ UDPゴシック" panose="020B0400000000000000" pitchFamily="50" charset="-128"/>
              </a:rPr>
              <a:t>➡挙げられた社会資源と、今後どう関係性を作っていくかを考えていくことが大切です。</a:t>
            </a:r>
          </a:p>
        </p:txBody>
      </p:sp>
    </p:spTree>
    <p:extLst>
      <p:ext uri="{BB962C8B-B14F-4D97-AF65-F5344CB8AC3E}">
        <p14:creationId xmlns:p14="http://schemas.microsoft.com/office/powerpoint/2010/main" val="314575107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577669"/>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いわゆる心の病のある方への支援における考え方や、障害特性、「本人主体」の支援のポイントについて深く学ぶ</a:t>
            </a: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正方形/長方形 5">
            <a:extLst>
              <a:ext uri="{FF2B5EF4-FFF2-40B4-BE49-F238E27FC236}">
                <a16:creationId xmlns:a16="http://schemas.microsoft.com/office/drawing/2014/main" id="{DD70273E-F639-6DBE-585A-2E15EA7F9F2A}"/>
              </a:ext>
            </a:extLst>
          </p:cNvPr>
          <p:cNvSpPr/>
          <p:nvPr/>
        </p:nvSpPr>
        <p:spPr>
          <a:xfrm>
            <a:off x="609831" y="3085339"/>
            <a:ext cx="8686334" cy="3161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en-US" altLang="ja-JP" b="1" i="0" u="none" strike="noStrike" kern="1200" cap="none" spc="10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CW</a:t>
            </a:r>
            <a:r>
              <a:rPr kumimoji="0" lang="ja-JP" altLang="en-US" b="1" i="0" u="none" strike="noStrike" kern="1200" cap="none" spc="10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は、本人にとって、重要な人的資源です。</a:t>
            </a: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CW</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のかかわりによって、本人の社会参加が進み、</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活動が活発になり、症状が軽減される可能性があります。</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CW</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としての自らの「考え方・感じ方・知識や技術」</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を理解し把握しておく（自己覚知）とともに</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1" i="0" u="none" strike="noStrike" kern="1200" cap="none" spc="10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あなた自身のセルフケアを心掛け</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1" i="0" u="none" strike="noStrike" kern="1200" cap="none" spc="10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本人の課題を一人で抱えこまず</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1" i="0" u="none" strike="noStrike" kern="1200" cap="none" spc="10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福祉事務所の組織としてかかわること</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を心がけて下さい。</a:t>
            </a:r>
          </a:p>
        </p:txBody>
      </p:sp>
      <p:sp>
        <p:nvSpPr>
          <p:cNvPr id="7" name="テキスト ボックス 6">
            <a:extLst>
              <a:ext uri="{FF2B5EF4-FFF2-40B4-BE49-F238E27FC236}">
                <a16:creationId xmlns:a16="http://schemas.microsoft.com/office/drawing/2014/main" id="{CFBAA2BB-578A-8BDE-D956-3FF411FEA2B4}"/>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pic>
        <p:nvPicPr>
          <p:cNvPr id="8" name="図 7" descr="レゴ が含まれている画像&#10;&#10;AI によって生成されたコンテンツは間違っている可能性があります。">
            <a:extLst>
              <a:ext uri="{FF2B5EF4-FFF2-40B4-BE49-F238E27FC236}">
                <a16:creationId xmlns:a16="http://schemas.microsoft.com/office/drawing/2014/main" id="{BE9EE328-D91D-E29A-6BF1-9B3468156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3063" y="5086205"/>
            <a:ext cx="1581689" cy="1581689"/>
          </a:xfrm>
          <a:prstGeom prst="rect">
            <a:avLst/>
          </a:prstGeom>
        </p:spPr>
      </p:pic>
    </p:spTree>
    <p:extLst>
      <p:ext uri="{BB962C8B-B14F-4D97-AF65-F5344CB8AC3E}">
        <p14:creationId xmlns:p14="http://schemas.microsoft.com/office/powerpoint/2010/main" val="282699742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番号プレースホルダー 1">
            <a:extLst>
              <a:ext uri="{FF2B5EF4-FFF2-40B4-BE49-F238E27FC236}">
                <a16:creationId xmlns:a16="http://schemas.microsoft.com/office/drawing/2014/main" id="{0BA95C93-0742-E4D6-67D2-C3431A4000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D64FC19-3BF0-40B4-A76A-498CB0399391}" type="slidenum">
              <a:rPr lang="ja-JP" altLang="en-US" sz="1000" smtClean="0">
                <a:solidFill>
                  <a:srgbClr val="898989"/>
                </a:solidFill>
              </a:rPr>
              <a:pPr>
                <a:lnSpc>
                  <a:spcPct val="100000"/>
                </a:lnSpc>
                <a:spcBef>
                  <a:spcPct val="0"/>
                </a:spcBef>
                <a:buFontTx/>
                <a:buNone/>
              </a:pPr>
              <a:t>32</a:t>
            </a:fld>
            <a:endParaRPr lang="ja-JP" altLang="en-US" sz="1000">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1">
            <a:extLst>
              <a:ext uri="{FF2B5EF4-FFF2-40B4-BE49-F238E27FC236}">
                <a16:creationId xmlns:a16="http://schemas.microsoft.com/office/drawing/2014/main" id="{6F7A40A5-3621-16D1-0704-E4DA94F23F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E679BAA-8154-4958-BDF4-5D83CF03108E}" type="slidenum">
              <a:rPr lang="ja-JP" altLang="en-US" sz="1000">
                <a:solidFill>
                  <a:srgbClr val="898989"/>
                </a:solidFill>
              </a:rPr>
              <a:pPr>
                <a:lnSpc>
                  <a:spcPct val="100000"/>
                </a:lnSpc>
                <a:spcBef>
                  <a:spcPct val="0"/>
                </a:spcBef>
                <a:buFontTx/>
                <a:buNone/>
              </a:pPr>
              <a:t>33</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6E284481-0D9F-B928-8644-A4DC2EB62A5A}"/>
              </a:ext>
            </a:extLst>
          </p:cNvPr>
          <p:cNvSpPr/>
          <p:nvPr/>
        </p:nvSpPr>
        <p:spPr>
          <a:xfrm>
            <a:off x="134935" y="1694483"/>
            <a:ext cx="9636125" cy="2862322"/>
          </a:xfrm>
          <a:prstGeom prst="rect">
            <a:avLst/>
          </a:prstGeom>
        </p:spPr>
        <p:txBody>
          <a:bodyPr>
            <a:spAutoFit/>
          </a:bodyPr>
          <a:lstStyle/>
          <a:p>
            <a:pPr eaLnBrk="1" fontAlgn="auto" hangingPunct="1">
              <a:spcBef>
                <a:spcPts val="0"/>
              </a:spcBef>
              <a:spcAft>
                <a:spcPts val="0"/>
              </a:spcAft>
              <a:defRPr/>
            </a:pPr>
            <a:r>
              <a:rPr lang="en-US" altLang="ja-JP" b="1" spc="100" dirty="0">
                <a:latin typeface="メイリオ" panose="020B0604030504040204" pitchFamily="50" charset="-128"/>
                <a:ea typeface="メイリオ" panose="020B0604030504040204" pitchFamily="50" charset="-128"/>
              </a:rPr>
              <a:t>【</a:t>
            </a:r>
            <a:r>
              <a:rPr lang="ja-JP" altLang="en-US" b="1" spc="100" dirty="0">
                <a:latin typeface="メイリオ" panose="020B0604030504040204" pitchFamily="50" charset="-128"/>
                <a:ea typeface="メイリオ" panose="020B0604030504040204" pitchFamily="50" charset="-128"/>
              </a:rPr>
              <a:t>教材作成に用いた資料</a:t>
            </a:r>
            <a:r>
              <a:rPr lang="en-US" altLang="ja-JP" b="1" spc="1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日本精神保健福祉士協会 柏木一惠「メンタルヘルスソーシャルワーカー（精神保健福祉士）の役割と課題」</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連合総研シンポジウム「弱者を生まない社会へ　～ベーシック・サービスの実現をめざして～パネルディスカッション資料</a:t>
            </a:r>
            <a:r>
              <a:rPr kumimoji="1" lang="en-US" altLang="ja-JP" sz="1200" spc="100" dirty="0">
                <a:latin typeface="メイリオ" panose="020B0604030504040204" pitchFamily="50" charset="-128"/>
                <a:ea typeface="メイリオ" panose="020B0604030504040204" pitchFamily="50" charset="-128"/>
              </a:rPr>
              <a:t>』,2019</a:t>
            </a:r>
            <a:r>
              <a:rPr kumimoji="1" lang="ja-JP" altLang="en-US" sz="1200" spc="100" dirty="0">
                <a:latin typeface="メイリオ" panose="020B0604030504040204" pitchFamily="50" charset="-128"/>
                <a:ea typeface="メイリオ" panose="020B0604030504040204" pitchFamily="50" charset="-128"/>
              </a:rPr>
              <a:t>年</a:t>
            </a:r>
            <a:r>
              <a:rPr kumimoji="1" lang="en-US" altLang="ja-JP" sz="1200" spc="100" dirty="0">
                <a:latin typeface="メイリオ" panose="020B0604030504040204" pitchFamily="50" charset="-128"/>
                <a:ea typeface="メイリオ" panose="020B0604030504040204" pitchFamily="50" charset="-128"/>
              </a:rPr>
              <a:t>2</a:t>
            </a:r>
            <a:r>
              <a:rPr kumimoji="1" lang="ja-JP" altLang="en-US" sz="1200" spc="100" dirty="0">
                <a:latin typeface="メイリオ" panose="020B0604030504040204" pitchFamily="50" charset="-128"/>
                <a:ea typeface="メイリオ" panose="020B0604030504040204" pitchFamily="50" charset="-128"/>
              </a:rPr>
              <a:t>月</a:t>
            </a:r>
            <a:r>
              <a:rPr kumimoji="1" lang="en-US" altLang="ja-JP" sz="1200" spc="100" dirty="0">
                <a:latin typeface="メイリオ" panose="020B0604030504040204" pitchFamily="50" charset="-128"/>
                <a:ea typeface="メイリオ" panose="020B0604030504040204" pitchFamily="50" charset="-128"/>
              </a:rPr>
              <a:t>15</a:t>
            </a:r>
            <a:r>
              <a:rPr kumimoji="1" lang="ja-JP" altLang="en-US" sz="1200" spc="100" dirty="0">
                <a:latin typeface="メイリオ" panose="020B0604030504040204" pitchFamily="50" charset="-128"/>
                <a:ea typeface="メイリオ" panose="020B0604030504040204" pitchFamily="50" charset="-128"/>
              </a:rPr>
              <a:t>日</a:t>
            </a:r>
            <a:r>
              <a:rPr kumimoji="1" lang="en-US" altLang="ja-JP" sz="1200" spc="1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日本学校保健会「学校保健」ポータルサイト「第４回「精神保健・精神疾患を学ぶ ２．</a:t>
            </a:r>
            <a:r>
              <a:rPr kumimoji="1" lang="en-US" altLang="ja-JP" sz="1200" spc="100" dirty="0">
                <a:latin typeface="メイリオ" panose="020B0604030504040204" pitchFamily="50" charset="-128"/>
                <a:ea typeface="メイリオ" panose="020B0604030504040204" pitchFamily="50" charset="-128"/>
              </a:rPr>
              <a:t>10</a:t>
            </a:r>
            <a:r>
              <a:rPr kumimoji="1" lang="ja-JP" altLang="en-US" sz="1200" spc="100" dirty="0">
                <a:latin typeface="メイリオ" panose="020B0604030504040204" pitchFamily="50" charset="-128"/>
                <a:ea typeface="メイリオ" panose="020B0604030504040204" pitchFamily="50" charset="-128"/>
              </a:rPr>
              <a:t>代から急増」</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なぜ、なに、どうして？学校保健 </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 （最終閲覧日：令和</a:t>
            </a:r>
            <a:r>
              <a:rPr kumimoji="1" lang="en-US" altLang="ja-JP" sz="1200" spc="100" dirty="0">
                <a:latin typeface="メイリオ" panose="020B0604030504040204" pitchFamily="50" charset="-128"/>
                <a:ea typeface="メイリオ" panose="020B0604030504040204" pitchFamily="50" charset="-128"/>
              </a:rPr>
              <a:t>7</a:t>
            </a:r>
            <a:r>
              <a:rPr kumimoji="1" lang="ja-JP" altLang="en-US" sz="1200" spc="100" dirty="0">
                <a:latin typeface="メイリオ" panose="020B0604030504040204" pitchFamily="50" charset="-128"/>
                <a:ea typeface="メイリオ" panose="020B0604030504040204" pitchFamily="50" charset="-128"/>
              </a:rPr>
              <a:t>年</a:t>
            </a:r>
            <a:r>
              <a:rPr kumimoji="1" lang="en-US" altLang="ja-JP" sz="1200" spc="100" dirty="0">
                <a:latin typeface="メイリオ" panose="020B0604030504040204" pitchFamily="50" charset="-128"/>
                <a:ea typeface="メイリオ" panose="020B0604030504040204" pitchFamily="50" charset="-128"/>
              </a:rPr>
              <a:t>3</a:t>
            </a:r>
            <a:r>
              <a:rPr kumimoji="1" lang="ja-JP" altLang="en-US" sz="1200" spc="100" dirty="0">
                <a:latin typeface="メイリオ" panose="020B0604030504040204" pitchFamily="50" charset="-128"/>
                <a:ea typeface="メイリオ" panose="020B0604030504040204" pitchFamily="50" charset="-128"/>
              </a:rPr>
              <a:t>月</a:t>
            </a:r>
            <a:r>
              <a:rPr kumimoji="1" lang="en-US" altLang="ja-JP" sz="1200" spc="100" dirty="0">
                <a:latin typeface="メイリオ" panose="020B0604030504040204" pitchFamily="50" charset="-128"/>
                <a:ea typeface="メイリオ" panose="020B0604030504040204" pitchFamily="50" charset="-128"/>
              </a:rPr>
              <a:t>25</a:t>
            </a:r>
            <a:r>
              <a:rPr kumimoji="1" lang="ja-JP" altLang="en-US" sz="1200" spc="100" dirty="0">
                <a:latin typeface="メイリオ" panose="020B0604030504040204" pitchFamily="50" charset="-128"/>
                <a:ea typeface="メイリオ" panose="020B0604030504040204" pitchFamily="50" charset="-128"/>
              </a:rPr>
              <a:t>日）</a:t>
            </a:r>
            <a:r>
              <a:rPr kumimoji="1" lang="en-US" altLang="ja-JP" sz="1100" spc="100" dirty="0">
                <a:latin typeface="メイリオ" panose="020B0604030504040204" pitchFamily="50" charset="-128"/>
                <a:ea typeface="メイリオ" panose="020B0604030504040204" pitchFamily="50" charset="-128"/>
                <a:hlinkClick r:id="rId3"/>
              </a:rPr>
              <a:t>https://www.gakkohoken.jp/special/archives/220</a:t>
            </a:r>
            <a:endParaRPr kumimoji="1"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栄セツコ</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自分という武器を磨くことの大切さ「クライエントから学ぶ」ことのできる感性と誠実さ</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精神保健福祉</a:t>
            </a:r>
            <a:r>
              <a:rPr kumimoji="1" lang="en-US" altLang="ja-JP" sz="1200" spc="100" dirty="0">
                <a:latin typeface="メイリオ" panose="020B0604030504040204" pitchFamily="50" charset="-128"/>
                <a:ea typeface="メイリオ" panose="020B0604030504040204" pitchFamily="50" charset="-128"/>
              </a:rPr>
              <a:t>43(4),</a:t>
            </a:r>
            <a:r>
              <a:rPr kumimoji="1" lang="ja-JP" altLang="en-US" sz="1200" spc="100" dirty="0">
                <a:latin typeface="メイリオ" panose="020B0604030504040204" pitchFamily="50" charset="-128"/>
                <a:ea typeface="メイリオ" panose="020B0604030504040204" pitchFamily="50" charset="-128"/>
              </a:rPr>
              <a:t>日本精神保健福祉士協会</a:t>
            </a:r>
            <a:r>
              <a:rPr kumimoji="1" lang="en-US" altLang="ja-JP" sz="1200" spc="100" dirty="0">
                <a:latin typeface="メイリオ" panose="020B0604030504040204" pitchFamily="50" charset="-128"/>
                <a:ea typeface="メイリオ" panose="020B0604030504040204" pitchFamily="50" charset="-128"/>
              </a:rPr>
              <a:t>,2012.</a:t>
            </a:r>
          </a:p>
          <a:p>
            <a:pPr marL="342900" indent="-342900" eaLnBrk="1" fontAlgn="auto" hangingPunct="1">
              <a:spcBef>
                <a:spcPts val="600"/>
              </a:spcBef>
              <a:spcAft>
                <a:spcPts val="0"/>
              </a:spcAft>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厚生省社会局保護課長 小山進次郎</a:t>
            </a:r>
            <a:r>
              <a:rPr lang="en-US" altLang="ja-JP" sz="1200" spc="100" dirty="0">
                <a:latin typeface="メイリオ" panose="020B0604030504040204" pitchFamily="50" charset="-128"/>
                <a:ea typeface="メイリオ" panose="020B0604030504040204" pitchFamily="50" charset="-128"/>
              </a:rPr>
              <a:t>『</a:t>
            </a:r>
            <a:r>
              <a:rPr lang="ja-JP" altLang="en-US" sz="1200" spc="100" dirty="0">
                <a:latin typeface="メイリオ" panose="020B0604030504040204" pitchFamily="50" charset="-128"/>
                <a:ea typeface="メイリオ" panose="020B0604030504040204" pitchFamily="50" charset="-128"/>
              </a:rPr>
              <a:t>改訂増補　生活保護法の解釈と運用</a:t>
            </a:r>
            <a:r>
              <a:rPr lang="en-US" altLang="ja-JP" sz="1200" spc="100" dirty="0">
                <a:latin typeface="メイリオ" panose="020B0604030504040204" pitchFamily="50" charset="-128"/>
                <a:ea typeface="メイリオ" panose="020B0604030504040204" pitchFamily="50" charset="-128"/>
              </a:rPr>
              <a:t>』</a:t>
            </a:r>
            <a:r>
              <a:rPr lang="ja-JP" altLang="en-US" sz="1200" spc="100" dirty="0">
                <a:latin typeface="メイリオ" panose="020B0604030504040204" pitchFamily="50" charset="-128"/>
                <a:ea typeface="メイリオ" panose="020B0604030504040204" pitchFamily="50" charset="-128"/>
              </a:rPr>
              <a:t>全国社会福祉協議会</a:t>
            </a:r>
            <a:r>
              <a:rPr lang="en-US" altLang="ja-JP" sz="1200" spc="100" dirty="0">
                <a:latin typeface="メイリオ" panose="020B0604030504040204" pitchFamily="50" charset="-128"/>
                <a:ea typeface="メイリオ" panose="020B0604030504040204" pitchFamily="50" charset="-128"/>
              </a:rPr>
              <a:t>,1975</a:t>
            </a:r>
            <a:r>
              <a:rPr kumimoji="1" lang="en-US" altLang="ja-JP" sz="1200" spc="1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栄セツコ「病者・障害者としての役割が強調されていく図式」</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精神保健福祉の原理</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日本ソーシャルワーク教育学校連盟編集</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中央法規出版</a:t>
            </a:r>
            <a:r>
              <a:rPr kumimoji="1" lang="en-US" altLang="ja-JP" sz="1200" spc="100" dirty="0">
                <a:latin typeface="メイリオ" panose="020B0604030504040204" pitchFamily="50" charset="-128"/>
                <a:ea typeface="メイリオ" panose="020B0604030504040204" pitchFamily="50" charset="-128"/>
              </a:rPr>
              <a:t>,2021.</a:t>
            </a: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チャールズ・</a:t>
            </a:r>
            <a:r>
              <a:rPr kumimoji="1" lang="en-US" altLang="ja-JP" sz="1200" spc="100" dirty="0">
                <a:latin typeface="メイリオ" panose="020B0604030504040204" pitchFamily="50" charset="-128"/>
                <a:ea typeface="メイリオ" panose="020B0604030504040204" pitchFamily="50" charset="-128"/>
              </a:rPr>
              <a:t>A</a:t>
            </a:r>
            <a:r>
              <a:rPr kumimoji="1" lang="ja-JP" altLang="en-US" sz="1200" spc="100" dirty="0">
                <a:latin typeface="メイリオ" panose="020B0604030504040204" pitchFamily="50" charset="-128"/>
                <a:ea typeface="メイリオ" panose="020B0604030504040204" pitchFamily="50" charset="-128"/>
              </a:rPr>
              <a:t>・ラップ／リチャード・</a:t>
            </a:r>
            <a:r>
              <a:rPr kumimoji="1" lang="en-US" altLang="ja-JP" sz="1200" spc="100" dirty="0">
                <a:latin typeface="メイリオ" panose="020B0604030504040204" pitchFamily="50" charset="-128"/>
                <a:ea typeface="メイリオ" panose="020B0604030504040204" pitchFamily="50" charset="-128"/>
              </a:rPr>
              <a:t>J</a:t>
            </a:r>
            <a:r>
              <a:rPr kumimoji="1" lang="ja-JP" altLang="en-US" sz="1200" spc="100" dirty="0">
                <a:latin typeface="メイリオ" panose="020B0604030504040204" pitchFamily="50" charset="-128"/>
                <a:ea typeface="メイリオ" panose="020B0604030504040204" pitchFamily="50" charset="-128"/>
              </a:rPr>
              <a:t>・ゴスチャ著 田中英樹監訳</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ストレングスモデル［第３版］</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金剛出版</a:t>
            </a:r>
            <a:r>
              <a:rPr kumimoji="1" lang="en-US" altLang="ja-JP" sz="1200" spc="100" dirty="0">
                <a:latin typeface="メイリオ" panose="020B0604030504040204" pitchFamily="50" charset="-128"/>
                <a:ea typeface="メイリオ" panose="020B0604030504040204" pitchFamily="50" charset="-128"/>
              </a:rPr>
              <a:t>,2014.</a:t>
            </a:r>
          </a:p>
        </p:txBody>
      </p:sp>
      <p:sp>
        <p:nvSpPr>
          <p:cNvPr id="3" name="正方形/長方形 2">
            <a:extLst>
              <a:ext uri="{FF2B5EF4-FFF2-40B4-BE49-F238E27FC236}">
                <a16:creationId xmlns:a16="http://schemas.microsoft.com/office/drawing/2014/main" id="{B370D12D-7A0E-1551-013A-D8BBF717754B}"/>
              </a:ext>
            </a:extLst>
          </p:cNvPr>
          <p:cNvSpPr/>
          <p:nvPr/>
        </p:nvSpPr>
        <p:spPr>
          <a:xfrm>
            <a:off x="134936" y="4730678"/>
            <a:ext cx="9636125" cy="1785104"/>
          </a:xfrm>
          <a:prstGeom prst="rect">
            <a:avLst/>
          </a:prstGeom>
        </p:spPr>
        <p:txBody>
          <a:bodyPr>
            <a:spAutoFit/>
          </a:bodyPr>
          <a:lstStyle/>
          <a:p>
            <a:pPr eaLnBrk="1" fontAlgn="auto" hangingPunct="1">
              <a:spcBef>
                <a:spcPts val="0"/>
              </a:spcBef>
              <a:spcAft>
                <a:spcPts val="0"/>
              </a:spcAft>
              <a:defRPr/>
            </a:pPr>
            <a:r>
              <a:rPr lang="en-US" altLang="ja-JP" b="1" spc="100" dirty="0">
                <a:latin typeface="メイリオ" panose="020B0604030504040204" pitchFamily="50" charset="-128"/>
                <a:ea typeface="メイリオ" panose="020B0604030504040204" pitchFamily="50" charset="-128"/>
              </a:rPr>
              <a:t>【</a:t>
            </a:r>
            <a:r>
              <a:rPr lang="ja-JP" altLang="en-US" b="1" spc="100" dirty="0">
                <a:latin typeface="メイリオ" panose="020B0604030504040204" pitchFamily="50" charset="-128"/>
                <a:ea typeface="メイリオ" panose="020B0604030504040204" pitchFamily="50" charset="-128"/>
              </a:rPr>
              <a:t>参考図書・文献</a:t>
            </a:r>
            <a:r>
              <a:rPr lang="en-US" altLang="ja-JP" b="1" spc="1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栄セツコ</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自分という武器を磨くことの大切さ「クライエントから学ぶ」ことのできる感性と誠実さ</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精神保健福祉</a:t>
            </a:r>
            <a:r>
              <a:rPr kumimoji="1" lang="en-US" altLang="ja-JP" sz="1200" spc="100" dirty="0">
                <a:latin typeface="メイリオ" panose="020B0604030504040204" pitchFamily="50" charset="-128"/>
                <a:ea typeface="メイリオ" panose="020B0604030504040204" pitchFamily="50" charset="-128"/>
              </a:rPr>
              <a:t>43(4),</a:t>
            </a:r>
            <a:r>
              <a:rPr kumimoji="1" lang="ja-JP" altLang="en-US" sz="1200" spc="100" dirty="0">
                <a:latin typeface="メイリオ" panose="020B0604030504040204" pitchFamily="50" charset="-128"/>
                <a:ea typeface="メイリオ" panose="020B0604030504040204" pitchFamily="50" charset="-128"/>
              </a:rPr>
              <a:t>日本精神保健福祉士協会</a:t>
            </a:r>
            <a:r>
              <a:rPr kumimoji="1" lang="en-US" altLang="ja-JP" sz="1200" spc="100" dirty="0">
                <a:latin typeface="メイリオ" panose="020B0604030504040204" pitchFamily="50" charset="-128"/>
                <a:ea typeface="メイリオ" panose="020B0604030504040204" pitchFamily="50" charset="-128"/>
              </a:rPr>
              <a:t>,2012</a:t>
            </a:r>
            <a:r>
              <a:rPr kumimoji="1" lang="ja-JP" altLang="en-US" sz="1200" spc="100" dirty="0">
                <a:latin typeface="メイリオ" panose="020B0604030504040204" pitchFamily="50" charset="-128"/>
                <a:ea typeface="メイリオ" panose="020B0604030504040204" pitchFamily="50" charset="-128"/>
              </a:rPr>
              <a:t>．</a:t>
            </a:r>
            <a:endParaRPr kumimoji="1" lang="en-US" altLang="ja-JP" sz="1200" spc="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栄セツコ</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精神科ソーシャルワーカーのエンパワメント・アプローチに基づく精神保健福祉実践活動</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大阪市立大学生活科学部児童・家族相談所紀要</a:t>
            </a:r>
            <a:r>
              <a:rPr kumimoji="1" lang="en-US" altLang="ja-JP" sz="1200" spc="100" dirty="0">
                <a:latin typeface="メイリオ" panose="020B0604030504040204" pitchFamily="50" charset="-128"/>
                <a:ea typeface="メイリオ" panose="020B0604030504040204" pitchFamily="50" charset="-128"/>
              </a:rPr>
              <a:t>21</a:t>
            </a:r>
            <a:r>
              <a:rPr kumimoji="1" lang="ja-JP" altLang="en-US" sz="1200" spc="100" dirty="0">
                <a:latin typeface="メイリオ" panose="020B0604030504040204" pitchFamily="50" charset="-128"/>
                <a:ea typeface="メイリオ" panose="020B0604030504040204" pitchFamily="50" charset="-128"/>
              </a:rPr>
              <a:t>号</a:t>
            </a:r>
            <a:r>
              <a:rPr kumimoji="1" lang="en-US" altLang="ja-JP" sz="1200" spc="100" dirty="0">
                <a:latin typeface="メイリオ" panose="020B0604030504040204" pitchFamily="50" charset="-128"/>
                <a:ea typeface="メイリオ" panose="020B0604030504040204" pitchFamily="50" charset="-128"/>
              </a:rPr>
              <a:t>,2004.</a:t>
            </a:r>
          </a:p>
          <a:p>
            <a:pPr marL="342900" indent="-342900" eaLnBrk="1" fontAlgn="auto" hangingPunct="1">
              <a:spcBef>
                <a:spcPts val="600"/>
              </a:spcBef>
              <a:spcAft>
                <a:spcPts val="0"/>
              </a:spcAft>
              <a:buFont typeface="Arial" panose="020B0604020202020204" pitchFamily="34" charset="0"/>
              <a:buChar char="•"/>
              <a:defRPr/>
            </a:pPr>
            <a:endParaRPr kumimoji="1" lang="en-US" altLang="ja-JP" sz="1200" spc="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endParaRPr kumimoji="1" lang="en-US" altLang="ja-JP" sz="1200" spc="1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D000686F-E197-C676-0AAB-7E6C8EF802C1}"/>
              </a:ext>
            </a:extLst>
          </p:cNvPr>
          <p:cNvSpPr/>
          <p:nvPr/>
        </p:nvSpPr>
        <p:spPr>
          <a:xfrm>
            <a:off x="134935" y="724811"/>
            <a:ext cx="9636125" cy="630942"/>
          </a:xfrm>
          <a:prstGeom prst="rect">
            <a:avLst/>
          </a:prstGeom>
        </p:spPr>
        <p:txBody>
          <a:bodyPr>
            <a:spAutoFit/>
          </a:bodyPr>
          <a:lstStyle/>
          <a:p>
            <a:pPr eaLnBrk="1" fontAlgn="auto" hangingPunct="1">
              <a:spcBef>
                <a:spcPts val="0"/>
              </a:spcBef>
              <a:spcAft>
                <a:spcPts val="0"/>
              </a:spcAft>
              <a:defRPr/>
            </a:pPr>
            <a:r>
              <a:rPr lang="en-US" altLang="ja-JP" b="1" spc="100" dirty="0">
                <a:latin typeface="メイリオ" panose="020B0604030504040204" pitchFamily="50" charset="-128"/>
                <a:ea typeface="メイリオ" panose="020B0604030504040204" pitchFamily="50" charset="-128"/>
              </a:rPr>
              <a:t>【</a:t>
            </a:r>
            <a:r>
              <a:rPr lang="ja-JP" altLang="en-US" b="1" spc="100" dirty="0">
                <a:latin typeface="メイリオ" panose="020B0604030504040204" pitchFamily="50" charset="-128"/>
                <a:ea typeface="メイリオ" panose="020B0604030504040204" pitchFamily="50" charset="-128"/>
              </a:rPr>
              <a:t>教材制作者</a:t>
            </a:r>
            <a:r>
              <a:rPr lang="en-US" altLang="ja-JP" b="1" spc="100" dirty="0">
                <a:latin typeface="メイリオ" panose="020B0604030504040204" pitchFamily="50" charset="-128"/>
                <a:ea typeface="メイリオ" panose="020B0604030504040204" pitchFamily="50" charset="-128"/>
              </a:rPr>
              <a:t>】</a:t>
            </a:r>
          </a:p>
          <a:p>
            <a:pPr eaLnBrk="1" fontAlgn="auto" hangingPunct="1">
              <a:spcBef>
                <a:spcPts val="600"/>
              </a:spcBef>
              <a:spcAft>
                <a:spcPts val="0"/>
              </a:spcAft>
              <a:defRPr/>
            </a:pPr>
            <a:r>
              <a:rPr kumimoji="1" lang="ja-JP" altLang="en-US" sz="1200" spc="100" dirty="0">
                <a:latin typeface="メイリオ" panose="020B0604030504040204" pitchFamily="50" charset="-128"/>
                <a:ea typeface="メイリオ" panose="020B0604030504040204" pitchFamily="50" charset="-128"/>
              </a:rPr>
              <a:t>　桃山学院大学 社会学部 ソーシャルデザイン学科　教授　栄セツコ氏</a:t>
            </a:r>
            <a:endParaRPr kumimoji="1" lang="en-US" altLang="ja-JP" sz="12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4365118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2">
            <a:extLst>
              <a:ext uri="{FF2B5EF4-FFF2-40B4-BE49-F238E27FC236}">
                <a16:creationId xmlns:a16="http://schemas.microsoft.com/office/drawing/2014/main" id="{546AAC89-E018-8756-ECC6-9F3AD720A6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4FF6C3D-A70A-41D5-9A2D-F4AF79A5EEAA}" type="slidenum">
              <a:rPr lang="ja-JP" altLang="en-US" sz="100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345B590F-6D9C-0136-FD6F-88ABE93867E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9D97F5FB-5FCB-4B00-A7C9-3B404FA0F275}"/>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DD4FBDD9-5476-958D-D27C-E07CC96C5D3B}"/>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C277ADFC-B4E0-3614-FD6E-436467DFD7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A8888848-4316-9946-DC4A-25D6BC2F6006}"/>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CA555569-5F19-6C90-27FA-E4863079BC06}"/>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6393" name="図 11" descr="抽象 が含まれている画像&#10;&#10;自動的に生成された説明">
            <a:extLst>
              <a:ext uri="{FF2B5EF4-FFF2-40B4-BE49-F238E27FC236}">
                <a16:creationId xmlns:a16="http://schemas.microsoft.com/office/drawing/2014/main" id="{F911351C-0DE9-55AC-43F7-A9782A122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9421"/>
            <a:ext cx="1655762" cy="126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46F1F94B-8ACA-19DD-188F-2F7671C92E30}"/>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D8BD9BD-E2D6-5116-B47F-AFE43175881C}"/>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9AAD11F8-A784-8D4C-E574-2C39A914AA84}"/>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5390A962-D599-3189-301D-DB14F6A947A5}"/>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85F4F853-9358-DBFC-8F0C-8CBDA3223A6E}"/>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9C129495-FB5D-15D4-6294-95AEA088805C}"/>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3B2BF094-FDB1-4E7D-EDC2-1F1080BE885B}"/>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6402" name="グループ化 36">
            <a:extLst>
              <a:ext uri="{FF2B5EF4-FFF2-40B4-BE49-F238E27FC236}">
                <a16:creationId xmlns:a16="http://schemas.microsoft.com/office/drawing/2014/main" id="{C0D75497-1607-0561-F860-A805778E3DD3}"/>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1EFE3DA5-139D-ACF4-EBF9-6FE2DEED3E7B}"/>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1D802503-ECB6-C85A-F1B3-C5E3CEBE9D46}"/>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51757EEF-2753-E5AB-F9F6-DDCC1B17C71A}"/>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0F4A840C-F330-312C-B34D-98B3FEA89215}"/>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FBCA2F16-44E3-8CEA-F64B-D10F90A14C2B}"/>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34A2A082-02B0-07A2-0CC5-7B1B8F21D9C8}"/>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6A6F4DEC-246E-62F4-B470-5E6C0B243BEA}"/>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A2E5A9B9-1C2A-86D0-04F1-D4D54FDF7CD1}"/>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BE2307C6-8D52-1A4E-39EB-B601653A78E4}"/>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E9A22-0154-6D40-BEB8-52CC9868F9D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6FC0DF9-0F05-DF9D-817B-D9F6F5111A82}"/>
              </a:ext>
            </a:extLst>
          </p:cNvPr>
          <p:cNvSpPr>
            <a:spLocks noGrp="1"/>
          </p:cNvSpPr>
          <p:nvPr>
            <p:ph type="title"/>
          </p:nvPr>
        </p:nvSpPr>
        <p:spPr>
          <a:xfrm>
            <a:off x="0" y="0"/>
            <a:ext cx="9906000" cy="1440000"/>
          </a:xfrm>
          <a:solidFill>
            <a:schemeClr val="tx2"/>
          </a:solidFill>
        </p:spPr>
        <p:txBody>
          <a:bodyPr/>
          <a:lstStyle/>
          <a:p>
            <a:r>
              <a:rPr lang="ja-JP" altLang="en-US" sz="4000" b="1" dirty="0">
                <a:solidFill>
                  <a:schemeClr val="bg1"/>
                </a:solidFill>
                <a:latin typeface="BIZ UDPゴシック" panose="020B0400000000000000" pitchFamily="50" charset="-128"/>
                <a:ea typeface="BIZ UDPゴシック" panose="020B0400000000000000" pitchFamily="50" charset="-128"/>
              </a:rPr>
              <a:t> 　　　　　　　　　　　</a:t>
            </a:r>
            <a:r>
              <a:rPr lang="ja-JP" altLang="en-US" sz="3600" b="1" dirty="0">
                <a:solidFill>
                  <a:schemeClr val="bg1"/>
                </a:solidFill>
                <a:latin typeface="BIZ UDPゴシック" panose="020B0400000000000000" pitchFamily="50" charset="-128"/>
                <a:ea typeface="BIZ UDPゴシック" panose="020B0400000000000000" pitchFamily="50" charset="-128"/>
              </a:rPr>
              <a:t>はじめに</a:t>
            </a:r>
            <a:r>
              <a:rPr lang="ja-JP" altLang="en-US" sz="4000" b="1" dirty="0">
                <a:solidFill>
                  <a:schemeClr val="bg1"/>
                </a:solidFill>
                <a:latin typeface="BIZ UDPゴシック" panose="020B0400000000000000" pitchFamily="50" charset="-128"/>
                <a:ea typeface="BIZ UDPゴシック" panose="020B0400000000000000" pitchFamily="50" charset="-128"/>
              </a:rPr>
              <a:t>　</a:t>
            </a:r>
            <a:endParaRPr lang="ja-JP" altLang="en-US" sz="2600" b="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EA218D6-64B6-9F10-2BAD-56461F8BFD3E}"/>
              </a:ext>
            </a:extLst>
          </p:cNvPr>
          <p:cNvSpPr txBox="1"/>
          <p:nvPr/>
        </p:nvSpPr>
        <p:spPr>
          <a:xfrm>
            <a:off x="45720" y="1620452"/>
            <a:ext cx="9814560" cy="2972993"/>
          </a:xfrm>
          <a:prstGeom prst="rect">
            <a:avLst/>
          </a:prstGeom>
          <a:noFill/>
        </p:spPr>
        <p:txBody>
          <a:bodyPr wrap="square" rtlCol="0">
            <a:spAutoFit/>
          </a:bodyPr>
          <a:lstStyle/>
          <a:p>
            <a:pPr algn="ctr"/>
            <a:r>
              <a:rPr lang="ja-JP" altLang="en-US" sz="2800" b="1" dirty="0">
                <a:solidFill>
                  <a:schemeClr val="tx2"/>
                </a:solidFill>
                <a:latin typeface="BIZ UDPゴシック" panose="020B0400000000000000" pitchFamily="50" charset="-128"/>
                <a:ea typeface="BIZ UDPゴシック" panose="020B0400000000000000" pitchFamily="50" charset="-128"/>
              </a:rPr>
              <a:t>精神保健福祉法の改正</a:t>
            </a:r>
            <a:r>
              <a:rPr lang="ja-JP" altLang="en-US" b="1" dirty="0">
                <a:solidFill>
                  <a:schemeClr val="tx2"/>
                </a:solidFill>
                <a:latin typeface="BIZ UDPゴシック" panose="020B0400000000000000" pitchFamily="50" charset="-128"/>
                <a:ea typeface="BIZ UDPゴシック" panose="020B0400000000000000" pitchFamily="50" charset="-128"/>
              </a:rPr>
              <a:t>（令和６年</a:t>
            </a:r>
            <a:r>
              <a:rPr lang="en-US" altLang="ja-JP" b="1" dirty="0">
                <a:solidFill>
                  <a:schemeClr val="tx2"/>
                </a:solidFill>
                <a:latin typeface="BIZ UDPゴシック" panose="020B0400000000000000" pitchFamily="50" charset="-128"/>
                <a:ea typeface="BIZ UDPゴシック" panose="020B0400000000000000" pitchFamily="50" charset="-128"/>
              </a:rPr>
              <a:t>4</a:t>
            </a:r>
            <a:r>
              <a:rPr lang="ja-JP" altLang="en-US" b="1" dirty="0">
                <a:solidFill>
                  <a:schemeClr val="tx2"/>
                </a:solidFill>
                <a:latin typeface="BIZ UDPゴシック" panose="020B0400000000000000" pitchFamily="50" charset="-128"/>
                <a:ea typeface="BIZ UDPゴシック" panose="020B0400000000000000" pitchFamily="50" charset="-128"/>
              </a:rPr>
              <a:t>月～）</a:t>
            </a:r>
            <a:endParaRPr kumimoji="1" lang="en-US" altLang="ja-JP" sz="2400" b="1" dirty="0">
              <a:solidFill>
                <a:schemeClr val="tx2"/>
              </a:solidFill>
              <a:latin typeface="BIZ UDPゴシック" panose="020B0400000000000000" pitchFamily="50" charset="-128"/>
              <a:ea typeface="BIZ UDPゴシック" panose="020B0400000000000000" pitchFamily="50" charset="-128"/>
            </a:endParaRPr>
          </a:p>
          <a:p>
            <a:pPr algn="ctr"/>
            <a:endParaRPr kumimoji="1" lang="en-US" altLang="ja-JP" sz="2400" b="1" dirty="0">
              <a:solidFill>
                <a:schemeClr val="tx2"/>
              </a:solidFill>
              <a:latin typeface="BIZ UDPゴシック" panose="020B0400000000000000" pitchFamily="50" charset="-128"/>
              <a:ea typeface="BIZ UDPゴシック" panose="020B0400000000000000" pitchFamily="50" charset="-128"/>
            </a:endParaRPr>
          </a:p>
          <a:p>
            <a:pPr algn="ctr"/>
            <a:r>
              <a:rPr kumimoji="1" lang="ja-JP" altLang="en-US" sz="2400" b="1" dirty="0">
                <a:solidFill>
                  <a:schemeClr val="tx2"/>
                </a:solidFill>
                <a:latin typeface="BIZ UDPゴシック" panose="020B0400000000000000" pitchFamily="50" charset="-128"/>
                <a:ea typeface="BIZ UDPゴシック" panose="020B0400000000000000" pitchFamily="50" charset="-128"/>
              </a:rPr>
              <a:t>自治体の相談支援の対象の見直し（第</a:t>
            </a:r>
            <a:r>
              <a:rPr kumimoji="1" lang="en-US" altLang="ja-JP" sz="2400" b="1" dirty="0">
                <a:solidFill>
                  <a:schemeClr val="tx2"/>
                </a:solidFill>
                <a:latin typeface="BIZ UDPゴシック" panose="020B0400000000000000" pitchFamily="50" charset="-128"/>
                <a:ea typeface="BIZ UDPゴシック" panose="020B0400000000000000" pitchFamily="50" charset="-128"/>
              </a:rPr>
              <a:t>46</a:t>
            </a:r>
            <a:r>
              <a:rPr kumimoji="1" lang="ja-JP" altLang="en-US" sz="2400" b="1" dirty="0">
                <a:solidFill>
                  <a:schemeClr val="tx2"/>
                </a:solidFill>
                <a:latin typeface="BIZ UDPゴシック" panose="020B0400000000000000" pitchFamily="50" charset="-128"/>
                <a:ea typeface="BIZ UDPゴシック" panose="020B0400000000000000" pitchFamily="50" charset="-128"/>
              </a:rPr>
              <a:t>条）</a:t>
            </a:r>
            <a:endParaRPr kumimoji="1" lang="en-US" altLang="ja-JP" sz="2400" b="1" dirty="0">
              <a:solidFill>
                <a:schemeClr val="tx2"/>
              </a:solidFill>
              <a:latin typeface="BIZ UDPゴシック" panose="020B0400000000000000" pitchFamily="50" charset="-128"/>
              <a:ea typeface="BIZ UDPゴシック" panose="020B0400000000000000" pitchFamily="50" charset="-128"/>
            </a:endParaRPr>
          </a:p>
          <a:p>
            <a:pPr algn="ctr"/>
            <a:endParaRPr lang="en-US" altLang="ja-JP" sz="2400" b="1" dirty="0">
              <a:latin typeface="BIZ UDPゴシック" panose="020B0400000000000000" pitchFamily="50" charset="-128"/>
              <a:ea typeface="BIZ UDPゴシック" panose="020B0400000000000000" pitchFamily="50" charset="-128"/>
            </a:endParaRPr>
          </a:p>
          <a:p>
            <a:pPr algn="ctr">
              <a:lnSpc>
                <a:spcPts val="3656"/>
              </a:lnSpc>
            </a:pPr>
            <a:r>
              <a:rPr kumimoji="1" lang="ja-JP" altLang="en-US" sz="2000" dirty="0">
                <a:solidFill>
                  <a:schemeClr val="tx2"/>
                </a:solidFill>
                <a:latin typeface="BIZ UDPゴシック" panose="020B0400000000000000" pitchFamily="50" charset="-128"/>
                <a:ea typeface="BIZ UDPゴシック" panose="020B0400000000000000" pitchFamily="50" charset="-128"/>
              </a:rPr>
              <a:t>都道府県及び市町村が実施する精神保健に関する相談支援について、</a:t>
            </a:r>
            <a:endParaRPr kumimoji="1" lang="en-US" altLang="ja-JP" sz="2000" dirty="0">
              <a:solidFill>
                <a:schemeClr val="tx2"/>
              </a:solidFill>
              <a:latin typeface="BIZ UDPゴシック" panose="020B0400000000000000" pitchFamily="50" charset="-128"/>
              <a:ea typeface="BIZ UDPゴシック" panose="020B0400000000000000" pitchFamily="50" charset="-128"/>
            </a:endParaRPr>
          </a:p>
          <a:p>
            <a:pPr algn="ctr">
              <a:lnSpc>
                <a:spcPts val="3656"/>
              </a:lnSpc>
            </a:pPr>
            <a:r>
              <a:rPr kumimoji="1" lang="ja-JP" altLang="en-US" sz="2000" b="1" u="sng" dirty="0">
                <a:solidFill>
                  <a:srgbClr val="C00000"/>
                </a:solidFill>
                <a:latin typeface="BIZ UDPゴシック" panose="020B0400000000000000" pitchFamily="50" charset="-128"/>
                <a:ea typeface="BIZ UDPゴシック" panose="020B0400000000000000" pitchFamily="50" charset="-128"/>
              </a:rPr>
              <a:t>精神障害者のほか、保健、医療、福祉、住まい、就労その他</a:t>
            </a:r>
            <a:endParaRPr kumimoji="1" lang="en-US" altLang="ja-JP" sz="2000" b="1" u="sng" dirty="0">
              <a:solidFill>
                <a:srgbClr val="C00000"/>
              </a:solidFill>
              <a:latin typeface="BIZ UDPゴシック" panose="020B0400000000000000" pitchFamily="50" charset="-128"/>
              <a:ea typeface="BIZ UDPゴシック" panose="020B0400000000000000" pitchFamily="50" charset="-128"/>
            </a:endParaRPr>
          </a:p>
          <a:p>
            <a:pPr algn="ctr">
              <a:lnSpc>
                <a:spcPts val="3656"/>
              </a:lnSpc>
            </a:pPr>
            <a:r>
              <a:rPr kumimoji="1" lang="ja-JP" altLang="en-US" sz="2000" b="1" u="sng" dirty="0">
                <a:solidFill>
                  <a:srgbClr val="C00000"/>
                </a:solidFill>
                <a:latin typeface="BIZ UDPゴシック" panose="020B0400000000000000" pitchFamily="50" charset="-128"/>
                <a:ea typeface="BIZ UDPゴシック" panose="020B0400000000000000" pitchFamily="50" charset="-128"/>
              </a:rPr>
              <a:t>日常生活に係る精神保健に課題を抱える者</a:t>
            </a:r>
            <a:r>
              <a:rPr kumimoji="1" lang="ja-JP" altLang="en-US" sz="2000" dirty="0">
                <a:solidFill>
                  <a:schemeClr val="tx2"/>
                </a:solidFill>
                <a:latin typeface="BIZ UDPゴシック" panose="020B0400000000000000" pitchFamily="50" charset="-128"/>
                <a:ea typeface="BIZ UDPゴシック" panose="020B0400000000000000" pitchFamily="50" charset="-128"/>
              </a:rPr>
              <a:t>も対象となる</a:t>
            </a:r>
          </a:p>
        </p:txBody>
      </p:sp>
      <p:sp>
        <p:nvSpPr>
          <p:cNvPr id="3" name="スライド番号プレースホルダー 2">
            <a:extLst>
              <a:ext uri="{FF2B5EF4-FFF2-40B4-BE49-F238E27FC236}">
                <a16:creationId xmlns:a16="http://schemas.microsoft.com/office/drawing/2014/main" id="{78D1A402-01D8-F3EB-304C-57B8E4E2DD01}"/>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4</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99E3D9B9-8402-7EC3-66EF-D1E18949D3F8}"/>
              </a:ext>
            </a:extLst>
          </p:cNvPr>
          <p:cNvSpPr/>
          <p:nvPr/>
        </p:nvSpPr>
        <p:spPr>
          <a:xfrm>
            <a:off x="453000" y="5102322"/>
            <a:ext cx="9000000" cy="1236132"/>
          </a:xfrm>
          <a:prstGeom prst="rect">
            <a:avLst/>
          </a:prstGeom>
          <a:no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a:solidFill>
                  <a:schemeClr val="tx1"/>
                </a:solidFill>
                <a:latin typeface="BIZ UDPゴシック" panose="020B0400000000000000" pitchFamily="50" charset="-128"/>
                <a:ea typeface="BIZ UDPゴシック" panose="020B0400000000000000" pitchFamily="50" charset="-128"/>
              </a:rPr>
              <a:t>自治体においては、「</a:t>
            </a:r>
            <a:r>
              <a:rPr kumimoji="1" lang="ja-JP" altLang="en-US" sz="1600" u="sng" spc="100" dirty="0">
                <a:solidFill>
                  <a:schemeClr val="tx1"/>
                </a:solidFill>
                <a:latin typeface="BIZ UDPゴシック" panose="020B0400000000000000" pitchFamily="50" charset="-128"/>
                <a:ea typeface="BIZ UDPゴシック" panose="020B0400000000000000" pitchFamily="50" charset="-128"/>
              </a:rPr>
              <a:t>精神障害とは診断されていないが、</a:t>
            </a:r>
            <a:endParaRPr kumimoji="1" lang="en-US" altLang="ja-JP" sz="1600" u="sng" spc="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u="sng" spc="100" dirty="0">
                <a:solidFill>
                  <a:schemeClr val="tx1"/>
                </a:solidFill>
                <a:latin typeface="BIZ UDPゴシック" panose="020B0400000000000000" pitchFamily="50" charset="-128"/>
                <a:ea typeface="BIZ UDPゴシック" panose="020B0400000000000000" pitchFamily="50" charset="-128"/>
              </a:rPr>
              <a:t>メンタルヘルスの様々な課題（</a:t>
            </a:r>
            <a:r>
              <a:rPr kumimoji="1" lang="en-US" altLang="ja-JP" sz="1600" u="sng" spc="100" dirty="0">
                <a:solidFill>
                  <a:schemeClr val="tx1"/>
                </a:solidFill>
                <a:latin typeface="BIZ UDPゴシック" panose="020B0400000000000000" pitchFamily="50" charset="-128"/>
                <a:ea typeface="BIZ UDPゴシック" panose="020B0400000000000000" pitchFamily="50" charset="-128"/>
              </a:rPr>
              <a:t>p.7</a:t>
            </a:r>
            <a:r>
              <a:rPr kumimoji="1" lang="ja-JP" altLang="en-US" sz="1600" u="sng" spc="100" dirty="0">
                <a:solidFill>
                  <a:schemeClr val="tx1"/>
                </a:solidFill>
                <a:latin typeface="BIZ UDPゴシック" panose="020B0400000000000000" pitchFamily="50" charset="-128"/>
                <a:ea typeface="BIZ UDPゴシック" panose="020B0400000000000000" pitchFamily="50" charset="-128"/>
              </a:rPr>
              <a:t>参照）により、困難を抱えている方</a:t>
            </a:r>
            <a:r>
              <a:rPr kumimoji="1" lang="ja-JP" altLang="en-US" sz="1600" spc="100" dirty="0">
                <a:solidFill>
                  <a:schemeClr val="tx1"/>
                </a:solidFill>
                <a:latin typeface="BIZ UDPゴシック" panose="020B0400000000000000" pitchFamily="50" charset="-128"/>
                <a:ea typeface="BIZ UDPゴシック" panose="020B0400000000000000" pitchFamily="50" charset="-128"/>
              </a:rPr>
              <a:t>」にも</a:t>
            </a:r>
            <a:endParaRPr kumimoji="1" lang="en-US" altLang="ja-JP" sz="1600" spc="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spc="100" dirty="0">
                <a:solidFill>
                  <a:schemeClr val="tx1"/>
                </a:solidFill>
                <a:latin typeface="BIZ UDPゴシック" panose="020B0400000000000000" pitchFamily="50" charset="-128"/>
                <a:ea typeface="BIZ UDPゴシック" panose="020B0400000000000000" pitchFamily="50" charset="-128"/>
              </a:rPr>
              <a:t>積極的に対応することが求められています。</a:t>
            </a:r>
            <a:endParaRPr kumimoji="1" lang="en-US" altLang="ja-JP" sz="1600" spc="100" dirty="0">
              <a:solidFill>
                <a:schemeClr val="tx1"/>
              </a:solidFill>
              <a:latin typeface="BIZ UDPゴシック" panose="020B0400000000000000" pitchFamily="50" charset="-128"/>
              <a:ea typeface="BIZ UDPゴシック" panose="020B0400000000000000" pitchFamily="50" charset="-128"/>
            </a:endParaRPr>
          </a:p>
        </p:txBody>
      </p:sp>
      <p:grpSp>
        <p:nvGrpSpPr>
          <p:cNvPr id="10" name="グループ化 9">
            <a:extLst>
              <a:ext uri="{FF2B5EF4-FFF2-40B4-BE49-F238E27FC236}">
                <a16:creationId xmlns:a16="http://schemas.microsoft.com/office/drawing/2014/main" id="{369D7719-3340-8273-DB2B-8F38B01CD9C9}"/>
              </a:ext>
            </a:extLst>
          </p:cNvPr>
          <p:cNvGrpSpPr/>
          <p:nvPr/>
        </p:nvGrpSpPr>
        <p:grpSpPr>
          <a:xfrm>
            <a:off x="3877542" y="4753576"/>
            <a:ext cx="2492086" cy="348746"/>
            <a:chOff x="3160569" y="4660524"/>
            <a:chExt cx="2492086" cy="348746"/>
          </a:xfrm>
        </p:grpSpPr>
        <p:sp>
          <p:nvSpPr>
            <p:cNvPr id="5" name="二等辺三角形 4">
              <a:extLst>
                <a:ext uri="{FF2B5EF4-FFF2-40B4-BE49-F238E27FC236}">
                  <a16:creationId xmlns:a16="http://schemas.microsoft.com/office/drawing/2014/main" id="{23ED0B24-E7DA-42B8-7771-C4B9C397E5D6}"/>
                </a:ext>
              </a:extLst>
            </p:cNvPr>
            <p:cNvSpPr/>
            <p:nvPr/>
          </p:nvSpPr>
          <p:spPr>
            <a:xfrm flipV="1">
              <a:off x="3160569" y="4727137"/>
              <a:ext cx="571500" cy="259773"/>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9F719D3-C136-0032-7D6C-B24FFF031CE8}"/>
                </a:ext>
              </a:extLst>
            </p:cNvPr>
            <p:cNvSpPr/>
            <p:nvPr/>
          </p:nvSpPr>
          <p:spPr>
            <a:xfrm>
              <a:off x="3826582" y="4660524"/>
              <a:ext cx="1826073" cy="348746"/>
            </a:xfrm>
            <a:prstGeom prst="rect">
              <a:avLst/>
            </a:prstGeom>
            <a:no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spc="100" dirty="0">
                  <a:solidFill>
                    <a:schemeClr val="tx1"/>
                  </a:solidFill>
                  <a:latin typeface="BIZ UDPゴシック" panose="020B0400000000000000" pitchFamily="50" charset="-128"/>
                  <a:ea typeface="BIZ UDPゴシック" panose="020B0400000000000000" pitchFamily="50" charset="-128"/>
                </a:rPr>
                <a:t>具体的には・・・？</a:t>
              </a:r>
            </a:p>
          </p:txBody>
        </p:sp>
      </p:grpSp>
    </p:spTree>
    <p:extLst>
      <p:ext uri="{BB962C8B-B14F-4D97-AF65-F5344CB8AC3E}">
        <p14:creationId xmlns:p14="http://schemas.microsoft.com/office/powerpoint/2010/main" val="406148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8365C1EF-3B71-4E63-7A82-3FC8D48508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5</a:t>
            </a:fld>
            <a:endParaRPr lang="ja-JP" altLang="en-US" sz="1000">
              <a:solidFill>
                <a:srgbClr val="898989"/>
              </a:solidFill>
            </a:endParaRPr>
          </a:p>
        </p:txBody>
      </p:sp>
      <p:sp>
        <p:nvSpPr>
          <p:cNvPr id="5" name="テキスト ボックス 4">
            <a:extLst>
              <a:ext uri="{FF2B5EF4-FFF2-40B4-BE49-F238E27FC236}">
                <a16:creationId xmlns:a16="http://schemas.microsoft.com/office/drawing/2014/main" id="{19E53FDA-ECEE-79DD-DB67-AF0019736885}"/>
              </a:ext>
            </a:extLst>
          </p:cNvPr>
          <p:cNvSpPr txBox="1"/>
          <p:nvPr/>
        </p:nvSpPr>
        <p:spPr>
          <a:xfrm>
            <a:off x="1220470" y="2833428"/>
            <a:ext cx="8219268" cy="400110"/>
          </a:xfrm>
          <a:prstGeom prst="rect">
            <a:avLst/>
          </a:prstGeom>
          <a:noFill/>
          <a:ln>
            <a:noFill/>
          </a:ln>
        </p:spPr>
        <p:txBody>
          <a:bodyPr wrap="square" anchor="ctr">
            <a:spAutoFit/>
          </a:bodyPr>
          <a:lstStyle/>
          <a:p>
            <a:pPr>
              <a:spcBef>
                <a:spcPts val="600"/>
              </a:spcBef>
              <a:defRPr/>
            </a:pPr>
            <a:r>
              <a:rPr kumimoji="1" lang="ja-JP" altLang="en-US" sz="2000" b="1" spc="200" dirty="0">
                <a:latin typeface="BIZ UDPゴシック" panose="020B0400000000000000" pitchFamily="50" charset="-128"/>
                <a:ea typeface="BIZ UDPゴシック" panose="020B0400000000000000" pitchFamily="50" charset="-128"/>
              </a:rPr>
              <a:t>精神障害のある方について、理解を深めていきます。</a:t>
            </a:r>
            <a:endParaRPr kumimoji="1" lang="en-US" altLang="ja-JP" sz="2000" b="1" spc="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56905E2-29E3-0767-462F-44194E94CD39}"/>
              </a:ext>
            </a:extLst>
          </p:cNvPr>
          <p:cNvSpPr txBox="1"/>
          <p:nvPr/>
        </p:nvSpPr>
        <p:spPr>
          <a:xfrm>
            <a:off x="439738" y="1048701"/>
            <a:ext cx="9161462" cy="707886"/>
          </a:xfrm>
          <a:prstGeom prst="rect">
            <a:avLst/>
          </a:prstGeom>
          <a:noFill/>
        </p:spPr>
        <p:txBody>
          <a:bodyPr wrap="square">
            <a:spAutoFit/>
          </a:bodyPr>
          <a:lstStyle/>
          <a:p>
            <a:pPr>
              <a:defRPr/>
            </a:pPr>
            <a:r>
              <a:rPr kumimoji="1" lang="en-US" altLang="ja-JP" sz="4000" b="1" spc="300" dirty="0">
                <a:latin typeface="メイリオ" panose="020B0604030504040204" pitchFamily="50" charset="-128"/>
                <a:ea typeface="メイリオ" panose="020B0604030504040204" pitchFamily="50" charset="-128"/>
              </a:rPr>
              <a:t>Ⅰ</a:t>
            </a:r>
            <a:r>
              <a:rPr kumimoji="1" lang="ja-JP" altLang="en-US" sz="4000" b="1" spc="300" dirty="0">
                <a:latin typeface="メイリオ" panose="020B0604030504040204" pitchFamily="50" charset="-128"/>
                <a:ea typeface="メイリオ" panose="020B0604030504040204" pitchFamily="50" charset="-128"/>
              </a:rPr>
              <a:t>．精神障害のある方の理解</a:t>
            </a:r>
          </a:p>
        </p:txBody>
      </p:sp>
      <p:pic>
        <p:nvPicPr>
          <p:cNvPr id="2" name="Picture 11" descr="MCj02515510000[1]">
            <a:extLst>
              <a:ext uri="{FF2B5EF4-FFF2-40B4-BE49-F238E27FC236}">
                <a16:creationId xmlns:a16="http://schemas.microsoft.com/office/drawing/2014/main" id="{C1EA8BD4-C8E0-0D97-90AC-BB39328F2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365" y="398260"/>
            <a:ext cx="1484929" cy="121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F871E2C2-E650-8DC5-6C15-6F39454FA413}"/>
              </a:ext>
            </a:extLst>
          </p:cNvPr>
          <p:cNvSpPr txBox="1"/>
          <p:nvPr/>
        </p:nvSpPr>
        <p:spPr>
          <a:xfrm>
            <a:off x="838994" y="4087617"/>
            <a:ext cx="8387328" cy="1477328"/>
          </a:xfrm>
          <a:prstGeom prst="rect">
            <a:avLst/>
          </a:prstGeom>
          <a:noFill/>
        </p:spPr>
        <p:txBody>
          <a:bodyPr wrap="square">
            <a:spAutoFit/>
          </a:bodyPr>
          <a:lstStyle/>
          <a:p>
            <a:pPr>
              <a:spcBef>
                <a:spcPts val="600"/>
              </a:spcBef>
              <a:defRPr/>
            </a:pPr>
            <a:r>
              <a:rPr kumimoji="1" lang="ja-JP" altLang="en-US" sz="1800" spc="100" dirty="0">
                <a:latin typeface="BIZ UDPゴシック" panose="020B0400000000000000" pitchFamily="50" charset="-128"/>
                <a:ea typeface="BIZ UDPゴシック" panose="020B0400000000000000" pitchFamily="50" charset="-128"/>
              </a:rPr>
              <a:t>精神疾患は、</a:t>
            </a:r>
            <a:r>
              <a:rPr kumimoji="1" lang="ja-JP" altLang="en-US" spc="100" dirty="0">
                <a:latin typeface="BIZ UDPゴシック" panose="020B0400000000000000" pitchFamily="50" charset="-128"/>
                <a:ea typeface="BIZ UDPゴシック" panose="020B0400000000000000" pitchFamily="50" charset="-128"/>
              </a:rPr>
              <a:t>脳の仕組みに</a:t>
            </a:r>
            <a:r>
              <a:rPr kumimoji="1" lang="ja-JP" altLang="en-US" sz="1800" spc="100" dirty="0">
                <a:latin typeface="BIZ UDPゴシック" panose="020B0400000000000000" pitchFamily="50" charset="-128"/>
                <a:ea typeface="BIZ UDPゴシック" panose="020B0400000000000000" pitchFamily="50" charset="-128"/>
              </a:rPr>
              <a:t>変化が起こること、また環境要因などにより</a:t>
            </a:r>
            <a:br>
              <a:rPr kumimoji="1" lang="en-US" altLang="ja-JP" spc="100" dirty="0">
                <a:latin typeface="BIZ UDPゴシック" panose="020B0400000000000000" pitchFamily="50" charset="-128"/>
                <a:ea typeface="BIZ UDPゴシック" panose="020B0400000000000000" pitchFamily="50" charset="-128"/>
              </a:rPr>
            </a:br>
            <a:r>
              <a:rPr kumimoji="1" lang="ja-JP" altLang="en-US" sz="1800" spc="100" dirty="0">
                <a:latin typeface="BIZ UDPゴシック" panose="020B0400000000000000" pitchFamily="50" charset="-128"/>
                <a:ea typeface="BIZ UDPゴシック" panose="020B0400000000000000" pitchFamily="50" charset="-128"/>
              </a:rPr>
              <a:t>さまざまな精神症状、身体症状、行動の変化がみられます。</a:t>
            </a:r>
            <a:br>
              <a:rPr kumimoji="1" lang="en-US" altLang="ja-JP" spc="100" dirty="0">
                <a:latin typeface="BIZ UDPゴシック" panose="020B0400000000000000" pitchFamily="50" charset="-128"/>
                <a:ea typeface="BIZ UDPゴシック" panose="020B0400000000000000" pitchFamily="50" charset="-128"/>
              </a:rPr>
            </a:br>
            <a:r>
              <a:rPr kumimoji="1" lang="ja-JP" altLang="en-US" sz="1800" spc="100" dirty="0">
                <a:latin typeface="BIZ UDPゴシック" panose="020B0400000000000000" pitchFamily="50" charset="-128"/>
                <a:ea typeface="BIZ UDPゴシック" panose="020B0400000000000000" pitchFamily="50" charset="-128"/>
              </a:rPr>
              <a:t>しかし、本人も周囲も見た目では精神疾患の症状とわかりにくいため</a:t>
            </a:r>
            <a:r>
              <a:rPr kumimoji="1" lang="ja-JP" altLang="en-US" spc="100" dirty="0">
                <a:latin typeface="BIZ UDPゴシック" panose="020B0400000000000000" pitchFamily="50" charset="-128"/>
                <a:ea typeface="BIZ UDPゴシック" panose="020B0400000000000000" pitchFamily="50" charset="-128"/>
              </a:rPr>
              <a:t>、</a:t>
            </a:r>
            <a:br>
              <a:rPr kumimoji="1" lang="en-US" altLang="ja-JP" spc="100" dirty="0">
                <a:latin typeface="BIZ UDPゴシック" panose="020B0400000000000000" pitchFamily="50" charset="-128"/>
                <a:ea typeface="BIZ UDPゴシック" panose="020B0400000000000000" pitchFamily="50" charset="-128"/>
              </a:rPr>
            </a:br>
            <a:r>
              <a:rPr kumimoji="1" lang="ja-JP" altLang="en-US" sz="1800" spc="100" dirty="0">
                <a:latin typeface="BIZ UDPゴシック" panose="020B0400000000000000" pitchFamily="50" charset="-128"/>
                <a:ea typeface="BIZ UDPゴシック" panose="020B0400000000000000" pitchFamily="50" charset="-128"/>
              </a:rPr>
              <a:t>その理解を得ることが難しいと言えます</a:t>
            </a:r>
            <a:r>
              <a:rPr kumimoji="1" lang="ja-JP" altLang="en-US" spc="100" dirty="0">
                <a:latin typeface="BIZ UDPゴシック" panose="020B0400000000000000" pitchFamily="50" charset="-128"/>
                <a:ea typeface="BIZ UDPゴシック" panose="020B0400000000000000" pitchFamily="50" charset="-128"/>
              </a:rPr>
              <a:t>。こうした</a:t>
            </a:r>
            <a:r>
              <a:rPr kumimoji="1" lang="ja-JP" altLang="en-US" sz="1800" spc="100" dirty="0">
                <a:latin typeface="BIZ UDPゴシック" panose="020B0400000000000000" pitchFamily="50" charset="-128"/>
                <a:ea typeface="BIZ UDPゴシック" panose="020B0400000000000000" pitchFamily="50" charset="-128"/>
              </a:rPr>
              <a:t>ことも踏まえながら、学んでいきましょう。</a:t>
            </a:r>
            <a:endParaRPr kumimoji="1" lang="en-US" altLang="ja-JP" sz="1800" spc="100" dirty="0">
              <a:latin typeface="BIZ UDPゴシック" panose="020B0400000000000000" pitchFamily="50" charset="-128"/>
              <a:ea typeface="BIZ UDPゴシック" panose="020B0400000000000000" pitchFamily="50" charset="-128"/>
            </a:endParaRPr>
          </a:p>
        </p:txBody>
      </p:sp>
      <p:sp>
        <p:nvSpPr>
          <p:cNvPr id="6" name="平行四辺形 5">
            <a:extLst>
              <a:ext uri="{FF2B5EF4-FFF2-40B4-BE49-F238E27FC236}">
                <a16:creationId xmlns:a16="http://schemas.microsoft.com/office/drawing/2014/main" id="{7F1BC901-C7F3-8928-7231-9BA3B85EDC05}"/>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pic>
        <p:nvPicPr>
          <p:cNvPr id="9" name="図 2" descr="ランプ, 光 が含まれている画像&#10;&#10;AI によって生成されたコンテンツは間違っている可能性があります。">
            <a:extLst>
              <a:ext uri="{FF2B5EF4-FFF2-40B4-BE49-F238E27FC236}">
                <a16:creationId xmlns:a16="http://schemas.microsoft.com/office/drawing/2014/main" id="{BA2E1904-3084-D40B-FC37-7B8C23C8F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13105">
            <a:off x="93296" y="1619526"/>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吹き出し: 四角形 9">
            <a:extLst>
              <a:ext uri="{FF2B5EF4-FFF2-40B4-BE49-F238E27FC236}">
                <a16:creationId xmlns:a16="http://schemas.microsoft.com/office/drawing/2014/main" id="{9DF411C0-684B-6DD1-39A3-11AF32870737}"/>
              </a:ext>
            </a:extLst>
          </p:cNvPr>
          <p:cNvSpPr/>
          <p:nvPr/>
        </p:nvSpPr>
        <p:spPr>
          <a:xfrm>
            <a:off x="466262" y="3898900"/>
            <a:ext cx="8973476" cy="1805709"/>
          </a:xfrm>
          <a:prstGeom prst="wedgeRectCallout">
            <a:avLst>
              <a:gd name="adj1" fmla="val -21122"/>
              <a:gd name="adj2" fmla="val -6987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sz="2000" b="1" dirty="0">
              <a:solidFill>
                <a:schemeClr val="tx2"/>
              </a:solidFill>
              <a:latin typeface="BIZ UDPゴシック" panose="020B0400000000000000" pitchFamily="50" charset="-128"/>
              <a:ea typeface="BIZ UDPゴシック" panose="020B0400000000000000" pitchFamily="50" charset="-128"/>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3ED3B-25C8-37B8-9AC4-E445481F0E0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3ED14D5-57DF-B9F1-75EC-C6FADADB0B10}"/>
              </a:ext>
            </a:extLst>
          </p:cNvPr>
          <p:cNvSpPr>
            <a:spLocks noGrp="1"/>
          </p:cNvSpPr>
          <p:nvPr>
            <p:ph type="title"/>
          </p:nvPr>
        </p:nvSpPr>
        <p:spPr>
          <a:xfrm>
            <a:off x="0" y="-1"/>
            <a:ext cx="9906000" cy="1440000"/>
          </a:xfrm>
          <a:solidFill>
            <a:schemeClr val="tx2"/>
          </a:solidFill>
        </p:spPr>
        <p:txBody>
          <a:bodyPr rtlCol="0">
            <a:normAutofit/>
          </a:bodyPr>
          <a:lstStyle/>
          <a:p>
            <a:pPr algn="ctr">
              <a:defRPr/>
            </a:pPr>
            <a:r>
              <a:rPr lang="en-US" altLang="ja-JP" sz="4000" b="1" dirty="0">
                <a:solidFill>
                  <a:schemeClr val="bg1"/>
                </a:solidFill>
                <a:latin typeface="BIZ UDPゴシック" panose="020B0400000000000000" pitchFamily="50" charset="-128"/>
                <a:ea typeface="BIZ UDPゴシック" panose="020B0400000000000000" pitchFamily="50" charset="-128"/>
              </a:rPr>
              <a:t>Ⅰ</a:t>
            </a:r>
            <a:r>
              <a:rPr lang="ja-JP" altLang="en-US" sz="4000" b="1" dirty="0">
                <a:solidFill>
                  <a:schemeClr val="bg1"/>
                </a:solidFill>
                <a:latin typeface="BIZ UDPゴシック" panose="020B0400000000000000" pitchFamily="50" charset="-128"/>
                <a:ea typeface="BIZ UDPゴシック" panose="020B0400000000000000" pitchFamily="50" charset="-128"/>
              </a:rPr>
              <a:t>．精神障害のある方への理解</a:t>
            </a:r>
            <a:endParaRPr lang="ja-JP" altLang="en-US" sz="2925" dirty="0">
              <a:solidFill>
                <a:schemeClr val="bg1"/>
              </a:solidFill>
              <a:latin typeface="BIZ UDPゴシック" panose="020B0400000000000000" pitchFamily="50" charset="-128"/>
              <a:ea typeface="BIZ UDPゴシック" panose="020B0400000000000000" pitchFamily="50" charset="-128"/>
            </a:endParaRPr>
          </a:p>
        </p:txBody>
      </p:sp>
      <p:sp>
        <p:nvSpPr>
          <p:cNvPr id="44035" name="Oval 5">
            <a:extLst>
              <a:ext uri="{FF2B5EF4-FFF2-40B4-BE49-F238E27FC236}">
                <a16:creationId xmlns:a16="http://schemas.microsoft.com/office/drawing/2014/main" id="{B7CCBD8F-3BA6-76A9-6B16-B59C504AE34B}"/>
              </a:ext>
            </a:extLst>
          </p:cNvPr>
          <p:cNvSpPr>
            <a:spLocks noChangeArrowheads="1"/>
          </p:cNvSpPr>
          <p:nvPr/>
        </p:nvSpPr>
        <p:spPr bwMode="auto">
          <a:xfrm>
            <a:off x="80759" y="2603087"/>
            <a:ext cx="9731721" cy="3504603"/>
          </a:xfrm>
          <a:prstGeom prst="ellipse">
            <a:avLst/>
          </a:prstGeom>
          <a:solidFill>
            <a:srgbClr val="FFFFFF"/>
          </a:solidFill>
          <a:ln w="222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dirty="0">
              <a:latin typeface="Arial" panose="020B0604020202020204" pitchFamily="34" charset="0"/>
            </a:endParaRPr>
          </a:p>
        </p:txBody>
      </p:sp>
      <p:sp>
        <p:nvSpPr>
          <p:cNvPr id="44036" name="Oval 6">
            <a:extLst>
              <a:ext uri="{FF2B5EF4-FFF2-40B4-BE49-F238E27FC236}">
                <a16:creationId xmlns:a16="http://schemas.microsoft.com/office/drawing/2014/main" id="{ED01C863-39C5-4411-367A-A197A2DB1963}"/>
              </a:ext>
            </a:extLst>
          </p:cNvPr>
          <p:cNvSpPr>
            <a:spLocks noChangeArrowheads="1"/>
          </p:cNvSpPr>
          <p:nvPr/>
        </p:nvSpPr>
        <p:spPr bwMode="auto">
          <a:xfrm>
            <a:off x="79295" y="2942223"/>
            <a:ext cx="6662771" cy="2826327"/>
          </a:xfrm>
          <a:prstGeom prst="ellipse">
            <a:avLst/>
          </a:prstGeom>
          <a:solidFill>
            <a:schemeClr val="accent1">
              <a:lumMod val="40000"/>
              <a:lumOff val="60000"/>
              <a:alpha val="25000"/>
            </a:schemeClr>
          </a:solidFill>
          <a:ln w="25400">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44037" name="Oval 7">
            <a:extLst>
              <a:ext uri="{FF2B5EF4-FFF2-40B4-BE49-F238E27FC236}">
                <a16:creationId xmlns:a16="http://schemas.microsoft.com/office/drawing/2014/main" id="{88961AC7-6514-42F0-6871-4BEC5C53363E}"/>
              </a:ext>
            </a:extLst>
          </p:cNvPr>
          <p:cNvSpPr>
            <a:spLocks noChangeArrowheads="1"/>
          </p:cNvSpPr>
          <p:nvPr/>
        </p:nvSpPr>
        <p:spPr bwMode="auto">
          <a:xfrm>
            <a:off x="106015" y="3430779"/>
            <a:ext cx="3493926" cy="1856358"/>
          </a:xfrm>
          <a:prstGeom prst="ellipse">
            <a:avLst/>
          </a:prstGeom>
          <a:solidFill>
            <a:schemeClr val="accent1">
              <a:alpha val="34000"/>
            </a:schemeClr>
          </a:solidFill>
          <a:ln w="95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21513" name="Rectangle 4">
            <a:extLst>
              <a:ext uri="{FF2B5EF4-FFF2-40B4-BE49-F238E27FC236}">
                <a16:creationId xmlns:a16="http://schemas.microsoft.com/office/drawing/2014/main" id="{56A4F0D0-8CE7-7165-5F8D-9097734BCC0D}"/>
              </a:ext>
            </a:extLst>
          </p:cNvPr>
          <p:cNvSpPr>
            <a:spLocks noChangeArrowheads="1"/>
          </p:cNvSpPr>
          <p:nvPr/>
        </p:nvSpPr>
        <p:spPr bwMode="auto">
          <a:xfrm>
            <a:off x="0" y="1519636"/>
            <a:ext cx="990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000" dirty="0">
                <a:solidFill>
                  <a:schemeClr val="tx2"/>
                </a:solidFill>
                <a:latin typeface="BIZ UDPゴシック" panose="020B0400000000000000" pitchFamily="50" charset="-128"/>
                <a:ea typeface="BIZ UDPゴシック" panose="020B0400000000000000" pitchFamily="50" charset="-128"/>
              </a:rPr>
              <a:t>　精神障害のある方を理解するにあたり、</a:t>
            </a:r>
            <a:r>
              <a:rPr lang="en-US" altLang="ja-JP" sz="2000" dirty="0">
                <a:solidFill>
                  <a:schemeClr val="tx2"/>
                </a:solidFill>
                <a:latin typeface="BIZ UDPゴシック" panose="020B0400000000000000" pitchFamily="50" charset="-128"/>
                <a:ea typeface="BIZ UDPゴシック" panose="020B0400000000000000" pitchFamily="50" charset="-128"/>
              </a:rPr>
              <a:t>1.</a:t>
            </a:r>
            <a:r>
              <a:rPr lang="ja-JP" altLang="en-US" sz="2000" dirty="0">
                <a:solidFill>
                  <a:schemeClr val="tx2"/>
                </a:solidFill>
                <a:latin typeface="BIZ UDPゴシック" panose="020B0400000000000000" pitchFamily="50" charset="-128"/>
                <a:ea typeface="BIZ UDPゴシック" panose="020B0400000000000000" pitchFamily="50" charset="-128"/>
              </a:rPr>
              <a:t>メンタルヘルスの課題のある国民・住民、</a:t>
            </a:r>
            <a:r>
              <a:rPr lang="en-US" altLang="ja-JP" sz="2000" dirty="0">
                <a:solidFill>
                  <a:schemeClr val="tx2"/>
                </a:solidFill>
                <a:latin typeface="BIZ UDPゴシック" panose="020B0400000000000000" pitchFamily="50" charset="-128"/>
                <a:ea typeface="BIZ UDPゴシック" panose="020B0400000000000000" pitchFamily="50" charset="-128"/>
              </a:rPr>
              <a:t>2.</a:t>
            </a:r>
            <a:r>
              <a:rPr lang="ja-JP" altLang="en-US" sz="2000" dirty="0">
                <a:solidFill>
                  <a:schemeClr val="tx2"/>
                </a:solidFill>
                <a:latin typeface="BIZ UDPゴシック" panose="020B0400000000000000" pitchFamily="50" charset="-128"/>
                <a:ea typeface="BIZ UDPゴシック" panose="020B0400000000000000" pitchFamily="50" charset="-128"/>
              </a:rPr>
              <a:t>医療的支援を必要とする精神障害のある方（患者）、</a:t>
            </a:r>
            <a:r>
              <a:rPr lang="en-US" altLang="ja-JP" sz="2000" dirty="0">
                <a:solidFill>
                  <a:schemeClr val="tx2"/>
                </a:solidFill>
                <a:latin typeface="BIZ UDPゴシック" panose="020B0400000000000000" pitchFamily="50" charset="-128"/>
                <a:ea typeface="BIZ UDPゴシック" panose="020B0400000000000000" pitchFamily="50" charset="-128"/>
              </a:rPr>
              <a:t>3.</a:t>
            </a:r>
            <a:r>
              <a:rPr lang="ja-JP" altLang="en-US" sz="2000" dirty="0">
                <a:solidFill>
                  <a:schemeClr val="tx2"/>
                </a:solidFill>
                <a:latin typeface="BIZ UDPゴシック" panose="020B0400000000000000" pitchFamily="50" charset="-128"/>
                <a:ea typeface="BIZ UDPゴシック" panose="020B0400000000000000" pitchFamily="50" charset="-128"/>
              </a:rPr>
              <a:t>福祉的支援を必要とする精神障害のある方の関連性の順にみていきます。</a:t>
            </a:r>
          </a:p>
        </p:txBody>
      </p:sp>
      <p:sp>
        <p:nvSpPr>
          <p:cNvPr id="3" name="Rectangle 4">
            <a:extLst>
              <a:ext uri="{FF2B5EF4-FFF2-40B4-BE49-F238E27FC236}">
                <a16:creationId xmlns:a16="http://schemas.microsoft.com/office/drawing/2014/main" id="{1E58D8A1-4407-4870-8805-296CEF315591}"/>
              </a:ext>
            </a:extLst>
          </p:cNvPr>
          <p:cNvSpPr>
            <a:spLocks noChangeArrowheads="1"/>
          </p:cNvSpPr>
          <p:nvPr/>
        </p:nvSpPr>
        <p:spPr bwMode="auto">
          <a:xfrm>
            <a:off x="6742066" y="3959125"/>
            <a:ext cx="3003178" cy="792525"/>
          </a:xfrm>
          <a:prstGeom prst="rect">
            <a:avLst/>
          </a:prstGeom>
          <a:noFill/>
          <a:ln w="57150">
            <a:no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chemeClr val="tx2"/>
                </a:solidFill>
                <a:latin typeface="BIZ UDPゴシック" panose="020B0400000000000000" pitchFamily="50" charset="-128"/>
                <a:ea typeface="BIZ UDPゴシック" panose="020B0400000000000000" pitchFamily="50" charset="-128"/>
              </a:rPr>
              <a:t>1.</a:t>
            </a:r>
            <a:r>
              <a:rPr lang="ja-JP" altLang="en-US" sz="2275" b="1" dirty="0">
                <a:solidFill>
                  <a:schemeClr val="tx2"/>
                </a:solidFill>
                <a:latin typeface="BIZ UDPゴシック" panose="020B0400000000000000" pitchFamily="50" charset="-128"/>
                <a:ea typeface="BIZ UDPゴシック" panose="020B0400000000000000" pitchFamily="50" charset="-128"/>
              </a:rPr>
              <a:t>メンタルヘルスの</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課題のある国民・住民</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4" name="Rectangle 4">
            <a:extLst>
              <a:ext uri="{FF2B5EF4-FFF2-40B4-BE49-F238E27FC236}">
                <a16:creationId xmlns:a16="http://schemas.microsoft.com/office/drawing/2014/main" id="{7ACA49C4-0897-4C42-1F98-1011078A99C6}"/>
              </a:ext>
            </a:extLst>
          </p:cNvPr>
          <p:cNvSpPr>
            <a:spLocks noChangeArrowheads="1"/>
          </p:cNvSpPr>
          <p:nvPr/>
        </p:nvSpPr>
        <p:spPr bwMode="auto">
          <a:xfrm>
            <a:off x="571306" y="3776146"/>
            <a:ext cx="2563344" cy="1142620"/>
          </a:xfrm>
          <a:prstGeom prst="rect">
            <a:avLst/>
          </a:prstGeom>
          <a:solidFill>
            <a:schemeClr val="bg1"/>
          </a:solidFill>
          <a:ln>
            <a:noFill/>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chemeClr val="tx2"/>
                </a:solidFill>
                <a:latin typeface="BIZ UDPゴシック" panose="020B0400000000000000" pitchFamily="50" charset="-128"/>
                <a:ea typeface="BIZ UDPゴシック" panose="020B0400000000000000" pitchFamily="50" charset="-128"/>
              </a:rPr>
              <a:t>3.</a:t>
            </a:r>
            <a:r>
              <a:rPr lang="ja-JP" altLang="en-US" sz="2275" b="1" dirty="0">
                <a:solidFill>
                  <a:schemeClr val="tx2"/>
                </a:solidFill>
                <a:latin typeface="BIZ UDPゴシック" panose="020B0400000000000000" pitchFamily="50" charset="-128"/>
                <a:ea typeface="BIZ UDPゴシック" panose="020B0400000000000000" pitchFamily="50" charset="-128"/>
              </a:rPr>
              <a:t>福祉的支援を</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必要とする</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精神障害のある方</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5" name="Rectangle 4">
            <a:extLst>
              <a:ext uri="{FF2B5EF4-FFF2-40B4-BE49-F238E27FC236}">
                <a16:creationId xmlns:a16="http://schemas.microsoft.com/office/drawing/2014/main" id="{E0783DD2-354D-C209-6DA8-75AD23911EFA}"/>
              </a:ext>
            </a:extLst>
          </p:cNvPr>
          <p:cNvSpPr>
            <a:spLocks noChangeArrowheads="1"/>
          </p:cNvSpPr>
          <p:nvPr/>
        </p:nvSpPr>
        <p:spPr bwMode="auto">
          <a:xfrm>
            <a:off x="3599941" y="3776146"/>
            <a:ext cx="2786594" cy="1142620"/>
          </a:xfrm>
          <a:prstGeom prst="rect">
            <a:avLst/>
          </a:prstGeom>
          <a:solidFill>
            <a:schemeClr val="bg1"/>
          </a:solidFill>
          <a:ln>
            <a:noFill/>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chemeClr val="tx2"/>
                </a:solidFill>
                <a:latin typeface="BIZ UDPゴシック" panose="020B0400000000000000" pitchFamily="50" charset="-128"/>
                <a:ea typeface="BIZ UDPゴシック" panose="020B0400000000000000" pitchFamily="50" charset="-128"/>
              </a:rPr>
              <a:t>2.</a:t>
            </a:r>
            <a:r>
              <a:rPr lang="ja-JP" altLang="en-US" sz="2275" b="1" dirty="0">
                <a:solidFill>
                  <a:schemeClr val="tx2"/>
                </a:solidFill>
                <a:latin typeface="BIZ UDPゴシック" panose="020B0400000000000000" pitchFamily="50" charset="-128"/>
                <a:ea typeface="BIZ UDPゴシック" panose="020B0400000000000000" pitchFamily="50" charset="-128"/>
              </a:rPr>
              <a:t>医療的支援を</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必要とする精神障害のある方（患者）</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2">
            <a:extLst>
              <a:ext uri="{FF2B5EF4-FFF2-40B4-BE49-F238E27FC236}">
                <a16:creationId xmlns:a16="http://schemas.microsoft.com/office/drawing/2014/main" id="{8C36195F-CB02-3818-AD9F-551C327A6CFB}"/>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6</a:t>
            </a:fld>
            <a:endParaRPr lang="ja-JP" altLang="en-US" sz="1000">
              <a:solidFill>
                <a:srgbClr val="898989"/>
              </a:solidFill>
            </a:endParaRPr>
          </a:p>
        </p:txBody>
      </p:sp>
      <p:cxnSp>
        <p:nvCxnSpPr>
          <p:cNvPr id="8" name="直線矢印コネクタ 7">
            <a:extLst>
              <a:ext uri="{FF2B5EF4-FFF2-40B4-BE49-F238E27FC236}">
                <a16:creationId xmlns:a16="http://schemas.microsoft.com/office/drawing/2014/main" id="{8C94519B-2A75-DB2E-11FE-511C78CC84A2}"/>
              </a:ext>
            </a:extLst>
          </p:cNvPr>
          <p:cNvCxnSpPr>
            <a:cxnSpLocks/>
          </p:cNvCxnSpPr>
          <p:nvPr/>
        </p:nvCxnSpPr>
        <p:spPr>
          <a:xfrm flipH="1">
            <a:off x="1799359" y="3512124"/>
            <a:ext cx="630728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4">
            <a:extLst>
              <a:ext uri="{FF2B5EF4-FFF2-40B4-BE49-F238E27FC236}">
                <a16:creationId xmlns:a16="http://schemas.microsoft.com/office/drawing/2014/main" id="{2DF3A3AA-1B06-7592-788F-214F2EFD76B0}"/>
              </a:ext>
            </a:extLst>
          </p:cNvPr>
          <p:cNvSpPr>
            <a:spLocks noChangeArrowheads="1"/>
          </p:cNvSpPr>
          <p:nvPr/>
        </p:nvSpPr>
        <p:spPr bwMode="auto">
          <a:xfrm>
            <a:off x="1132154" y="6273081"/>
            <a:ext cx="8635039" cy="338554"/>
          </a:xfrm>
          <a:prstGeom prst="rect">
            <a:avLst/>
          </a:prstGeom>
          <a:noFill/>
          <a:ln w="57150">
            <a:no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defRPr/>
            </a:pPr>
            <a:r>
              <a:rPr lang="ja-JP" altLang="en-US" sz="1600" dirty="0">
                <a:latin typeface="BIZ UDPゴシック" panose="020B0400000000000000" pitchFamily="50" charset="-128"/>
                <a:ea typeface="BIZ UDPゴシック" panose="020B0400000000000000" pitchFamily="50" charset="-128"/>
              </a:rPr>
              <a:t>☞次頁より、まずは「</a:t>
            </a:r>
            <a:r>
              <a:rPr lang="ja-JP" altLang="en-US" sz="1600" dirty="0">
                <a:solidFill>
                  <a:srgbClr val="C00000"/>
                </a:solidFill>
                <a:latin typeface="BIZ UDPゴシック" panose="020B0400000000000000" pitchFamily="50" charset="-128"/>
                <a:ea typeface="BIZ UDPゴシック" panose="020B0400000000000000" pitchFamily="50" charset="-128"/>
              </a:rPr>
              <a:t>１．メンタルヘルスの課題のある国民・住民</a:t>
            </a:r>
            <a:r>
              <a:rPr lang="ja-JP" altLang="en-US" sz="1600" dirty="0">
                <a:latin typeface="BIZ UDPゴシック" panose="020B0400000000000000" pitchFamily="50" charset="-128"/>
                <a:ea typeface="BIZ UDPゴシック" panose="020B0400000000000000" pitchFamily="50" charset="-128"/>
              </a:rPr>
              <a:t>」からみていきましょう！</a:t>
            </a:r>
          </a:p>
        </p:txBody>
      </p:sp>
    </p:spTree>
    <p:extLst>
      <p:ext uri="{BB962C8B-B14F-4D97-AF65-F5344CB8AC3E}">
        <p14:creationId xmlns:p14="http://schemas.microsoft.com/office/powerpoint/2010/main" val="9947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ED67B-CCE1-4408-D213-34DA8286785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7895B90-C888-B973-5D16-17BE43AE0B71}"/>
              </a:ext>
            </a:extLst>
          </p:cNvPr>
          <p:cNvSpPr>
            <a:spLocks noGrp="1"/>
          </p:cNvSpPr>
          <p:nvPr>
            <p:ph type="title"/>
          </p:nvPr>
        </p:nvSpPr>
        <p:spPr>
          <a:xfrm>
            <a:off x="0" y="-1"/>
            <a:ext cx="9906000" cy="1440000"/>
          </a:xfrm>
          <a:solidFill>
            <a:schemeClr val="tx2"/>
          </a:solidFill>
        </p:spPr>
        <p:txBody>
          <a:bodyPr rtlCol="0">
            <a:normAutofit/>
          </a:bodyPr>
          <a:lstStyle/>
          <a:p>
            <a:pPr algn="ctr">
              <a:defRPr/>
            </a:pPr>
            <a:r>
              <a:rPr lang="en-US" altLang="ja-JP" sz="3600" b="1" dirty="0">
                <a:solidFill>
                  <a:schemeClr val="bg1"/>
                </a:solidFill>
                <a:latin typeface="BIZ UDPゴシック" panose="020B0400000000000000" pitchFamily="50" charset="-128"/>
                <a:ea typeface="BIZ UDPゴシック" panose="020B0400000000000000" pitchFamily="50" charset="-128"/>
              </a:rPr>
              <a:t>1.</a:t>
            </a:r>
            <a:r>
              <a:rPr lang="ja-JP" altLang="en-US" sz="3600" b="1" dirty="0">
                <a:solidFill>
                  <a:schemeClr val="bg1"/>
                </a:solidFill>
                <a:latin typeface="BIZ UDPゴシック" panose="020B0400000000000000" pitchFamily="50" charset="-128"/>
                <a:ea typeface="BIZ UDPゴシック" panose="020B0400000000000000" pitchFamily="50" charset="-128"/>
              </a:rPr>
              <a:t>メンタルヘルスの課題のある国民・住民</a:t>
            </a:r>
            <a:endParaRPr lang="ja-JP" altLang="en-US" sz="3600" dirty="0">
              <a:solidFill>
                <a:schemeClr val="bg1"/>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2">
            <a:extLst>
              <a:ext uri="{FF2B5EF4-FFF2-40B4-BE49-F238E27FC236}">
                <a16:creationId xmlns:a16="http://schemas.microsoft.com/office/drawing/2014/main" id="{290A1553-14D8-7740-F311-438D06F802F3}"/>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7</a:t>
            </a:fld>
            <a:endParaRPr lang="ja-JP" altLang="en-US" sz="1000">
              <a:solidFill>
                <a:srgbClr val="898989"/>
              </a:solidFill>
            </a:endParaRPr>
          </a:p>
        </p:txBody>
      </p:sp>
      <p:pic>
        <p:nvPicPr>
          <p:cNvPr id="7" name="図 6">
            <a:extLst>
              <a:ext uri="{FF2B5EF4-FFF2-40B4-BE49-F238E27FC236}">
                <a16:creationId xmlns:a16="http://schemas.microsoft.com/office/drawing/2014/main" id="{4D75692B-3F4E-943A-7410-24E5309AC63F}"/>
              </a:ext>
            </a:extLst>
          </p:cNvPr>
          <p:cNvPicPr>
            <a:picLocks noChangeAspect="1"/>
          </p:cNvPicPr>
          <p:nvPr/>
        </p:nvPicPr>
        <p:blipFill>
          <a:blip r:embed="rId3"/>
          <a:stretch>
            <a:fillRect/>
          </a:stretch>
        </p:blipFill>
        <p:spPr>
          <a:xfrm>
            <a:off x="1217746" y="2147885"/>
            <a:ext cx="7470507" cy="4212826"/>
          </a:xfrm>
          <a:prstGeom prst="rect">
            <a:avLst/>
          </a:prstGeom>
        </p:spPr>
      </p:pic>
      <p:sp>
        <p:nvSpPr>
          <p:cNvPr id="8" name="Rectangle 4">
            <a:extLst>
              <a:ext uri="{FF2B5EF4-FFF2-40B4-BE49-F238E27FC236}">
                <a16:creationId xmlns:a16="http://schemas.microsoft.com/office/drawing/2014/main" id="{7336E50B-795F-9B21-83DC-9A6E03526EE7}"/>
              </a:ext>
            </a:extLst>
          </p:cNvPr>
          <p:cNvSpPr>
            <a:spLocks noChangeArrowheads="1"/>
          </p:cNvSpPr>
          <p:nvPr/>
        </p:nvSpPr>
        <p:spPr bwMode="auto">
          <a:xfrm>
            <a:off x="0" y="1439999"/>
            <a:ext cx="97358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950" b="1" dirty="0">
                <a:solidFill>
                  <a:schemeClr val="accent2">
                    <a:lumMod val="50000"/>
                  </a:schemeClr>
                </a:solidFill>
                <a:latin typeface="Meiryo UI" panose="020B0604030504040204" pitchFamily="50" charset="-128"/>
                <a:ea typeface="Meiryo UI" panose="020B0604030504040204" pitchFamily="50" charset="-128"/>
              </a:rPr>
              <a:t>　</a:t>
            </a:r>
            <a:r>
              <a:rPr lang="ja-JP" altLang="en-US" sz="2000" dirty="0">
                <a:solidFill>
                  <a:schemeClr val="tx2"/>
                </a:solidFill>
                <a:latin typeface="BIZ UDPゴシック" panose="020B0400000000000000" pitchFamily="50" charset="-128"/>
                <a:ea typeface="BIZ UDPゴシック" panose="020B0400000000000000" pitchFamily="50" charset="-128"/>
              </a:rPr>
              <a:t>私たちは、 お腹の中にいる時（胎児期）から命を全うする時（老年期）に至るまでの</a:t>
            </a:r>
            <a:endParaRPr lang="en-US" altLang="ja-JP" sz="2000"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000" dirty="0">
                <a:solidFill>
                  <a:schemeClr val="tx2"/>
                </a:solidFill>
                <a:latin typeface="BIZ UDPゴシック" panose="020B0400000000000000" pitchFamily="50" charset="-128"/>
                <a:ea typeface="BIZ UDPゴシック" panose="020B0400000000000000" pitchFamily="50" charset="-128"/>
              </a:rPr>
              <a:t>　</a:t>
            </a:r>
            <a:r>
              <a:rPr lang="ja-JP" altLang="en-US" sz="2000" b="1" u="sng" dirty="0">
                <a:solidFill>
                  <a:srgbClr val="C00000"/>
                </a:solidFill>
                <a:latin typeface="BIZ UDPゴシック" panose="020B0400000000000000" pitchFamily="50" charset="-128"/>
                <a:ea typeface="BIZ UDPゴシック" panose="020B0400000000000000" pitchFamily="50" charset="-128"/>
              </a:rPr>
              <a:t>ライフステージ全般</a:t>
            </a:r>
            <a:r>
              <a:rPr lang="ja-JP" altLang="en-US" sz="2000" dirty="0">
                <a:solidFill>
                  <a:schemeClr val="tx2"/>
                </a:solidFill>
                <a:latin typeface="BIZ UDPゴシック" panose="020B0400000000000000" pitchFamily="50" charset="-128"/>
                <a:ea typeface="BIZ UDPゴシック" panose="020B0400000000000000" pitchFamily="50" charset="-128"/>
              </a:rPr>
              <a:t>において、メンタルヘルスの課題を抱える可能性があります。</a:t>
            </a:r>
          </a:p>
        </p:txBody>
      </p:sp>
      <p:sp>
        <p:nvSpPr>
          <p:cNvPr id="9" name="テキスト ボックス 11">
            <a:extLst>
              <a:ext uri="{FF2B5EF4-FFF2-40B4-BE49-F238E27FC236}">
                <a16:creationId xmlns:a16="http://schemas.microsoft.com/office/drawing/2014/main" id="{5B3BAD1F-5123-2BA8-BE71-497E600CBE8E}"/>
              </a:ext>
            </a:extLst>
          </p:cNvPr>
          <p:cNvSpPr txBox="1">
            <a:spLocks noChangeArrowheads="1"/>
          </p:cNvSpPr>
          <p:nvPr/>
        </p:nvSpPr>
        <p:spPr bwMode="auto">
          <a:xfrm>
            <a:off x="76199" y="6539144"/>
            <a:ext cx="9735855" cy="31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出典：日本精神保健福祉士協会 柏木一惠「メンタルヘルスソーシャルワーカー（精神保健福祉士）の役割と課題」</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連合総研シンポジウム「弱者を生まない社会へ　</a:t>
            </a:r>
            <a:endParaRPr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～ベーシック・サービスの実現をめざして～パネルディスカッション資料</a:t>
            </a:r>
            <a:r>
              <a:rPr lang="en-US" altLang="ja-JP" sz="1000" dirty="0">
                <a:latin typeface="メイリオ" panose="020B0604030504040204" pitchFamily="50" charset="-128"/>
                <a:ea typeface="メイリオ" panose="020B0604030504040204" pitchFamily="50" charset="-128"/>
              </a:rPr>
              <a:t>』,2019</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日に赤枠を付加</a:t>
            </a:r>
          </a:p>
        </p:txBody>
      </p:sp>
      <p:sp>
        <p:nvSpPr>
          <p:cNvPr id="10" name="正方形/長方形 9">
            <a:extLst>
              <a:ext uri="{FF2B5EF4-FFF2-40B4-BE49-F238E27FC236}">
                <a16:creationId xmlns:a16="http://schemas.microsoft.com/office/drawing/2014/main" id="{B4BB1A82-B696-BC78-16CA-281177F4E661}"/>
              </a:ext>
            </a:extLst>
          </p:cNvPr>
          <p:cNvSpPr/>
          <p:nvPr/>
        </p:nvSpPr>
        <p:spPr>
          <a:xfrm>
            <a:off x="2119744" y="2712027"/>
            <a:ext cx="5808519" cy="1839191"/>
          </a:xfrm>
          <a:prstGeom prst="rect">
            <a:avLst/>
          </a:prstGeom>
          <a:noFill/>
          <a:ln w="57150">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E72CC8FA-3A48-870A-B312-29A37F0C9D74}"/>
              </a:ext>
            </a:extLst>
          </p:cNvPr>
          <p:cNvCxnSpPr/>
          <p:nvPr/>
        </p:nvCxnSpPr>
        <p:spPr>
          <a:xfrm>
            <a:off x="1049482" y="3709551"/>
            <a:ext cx="107026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4665EC75-5908-2B3D-300C-1A202DC33DF0}"/>
              </a:ext>
            </a:extLst>
          </p:cNvPr>
          <p:cNvCxnSpPr>
            <a:cxnSpLocks/>
          </p:cNvCxnSpPr>
          <p:nvPr/>
        </p:nvCxnSpPr>
        <p:spPr>
          <a:xfrm flipV="1">
            <a:off x="1049482" y="2085537"/>
            <a:ext cx="0" cy="165600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84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5CFB7-197A-0088-D42A-94106AFFB673}"/>
            </a:ext>
          </a:extLst>
        </p:cNvPr>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F75D78C9-4476-62D9-870B-8EFF720A7F8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8</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F3313833-8208-D813-2CF1-32E59E44B7FB}"/>
              </a:ext>
            </a:extLst>
          </p:cNvPr>
          <p:cNvSpPr/>
          <p:nvPr/>
        </p:nvSpPr>
        <p:spPr>
          <a:xfrm>
            <a:off x="723900" y="1620647"/>
            <a:ext cx="8458200" cy="4734432"/>
          </a:xfrm>
          <a:prstGeom prst="rect">
            <a:avLst/>
          </a:prstGeom>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2800" b="1" spc="100" dirty="0">
                <a:solidFill>
                  <a:schemeClr val="tx1"/>
                </a:solidFill>
                <a:latin typeface="メイリオ" panose="020B0604030504040204" pitchFamily="50" charset="-128"/>
                <a:ea typeface="メイリオ" panose="020B0604030504040204" pitchFamily="50" charset="-128"/>
              </a:rPr>
              <a:t>ライフステージにおけるストレス</a:t>
            </a: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あなたはストレスを感じると、どのような</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心身の不調や行動の変化がありますか？</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492A6E7E-F931-D608-D349-8CA557282165}"/>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ワーク①　あなたがストレスを感じた時の心身の不調や行動の変化は？</a:t>
            </a:r>
          </a:p>
        </p:txBody>
      </p:sp>
      <p:sp>
        <p:nvSpPr>
          <p:cNvPr id="11" name="四角形: 角を丸くする 10">
            <a:extLst>
              <a:ext uri="{FF2B5EF4-FFF2-40B4-BE49-F238E27FC236}">
                <a16:creationId xmlns:a16="http://schemas.microsoft.com/office/drawing/2014/main" id="{A2A021C7-DC26-C2AE-17E5-C5F5319F4043}"/>
              </a:ext>
            </a:extLst>
          </p:cNvPr>
          <p:cNvSpPr/>
          <p:nvPr/>
        </p:nvSpPr>
        <p:spPr>
          <a:xfrm>
            <a:off x="723900" y="1620646"/>
            <a:ext cx="8458200" cy="4734433"/>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E3B60428-2C31-5764-1B98-59AAA1A4F7EB}"/>
              </a:ext>
            </a:extLst>
          </p:cNvPr>
          <p:cNvSpPr txBox="1"/>
          <p:nvPr/>
        </p:nvSpPr>
        <p:spPr>
          <a:xfrm>
            <a:off x="1637001" y="2519778"/>
            <a:ext cx="6631997" cy="1977464"/>
          </a:xfrm>
          <a:prstGeom prst="rect">
            <a:avLst/>
          </a:prstGeom>
          <a:noFill/>
        </p:spPr>
        <p:txBody>
          <a:bodyPr wrap="square">
            <a:spAutoFit/>
          </a:bodyPr>
          <a:lstStyle/>
          <a:p>
            <a:pPr marL="540000" lvl="1" indent="-342900" algn="just" eaLnBrk="1" fontAlgn="auto" hangingPunct="1">
              <a:spcBef>
                <a:spcPts val="0"/>
              </a:spcBef>
              <a:spcAft>
                <a:spcPts val="0"/>
              </a:spcAft>
              <a:buFont typeface="Arial" panose="020B0604020202020204" pitchFamily="34" charset="0"/>
              <a:buChar char="•"/>
              <a:defRPr/>
            </a:pPr>
            <a:r>
              <a:rPr kumimoji="1" lang="ja-JP" altLang="en-US" sz="2000" spc="100" dirty="0">
                <a:solidFill>
                  <a:schemeClr val="tx1"/>
                </a:solidFill>
                <a:latin typeface="メイリオ" panose="020B0604030504040204" pitchFamily="50" charset="-128"/>
                <a:ea typeface="メイリオ" panose="020B0604030504040204" pitchFamily="50" charset="-128"/>
              </a:rPr>
              <a:t>ライフイベントや日常の出来事も、時にこころの不調の要因となりうることがあります。</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marL="540000" lvl="1" indent="-342900" algn="just" eaLnBrk="1" fontAlgn="auto" hangingPunct="1">
              <a:spcBef>
                <a:spcPts val="300"/>
              </a:spcBef>
              <a:spcAft>
                <a:spcPts val="0"/>
              </a:spcAft>
              <a:buFont typeface="Arial" panose="020B0604020202020204" pitchFamily="34" charset="0"/>
              <a:buChar char="•"/>
              <a:defRPr/>
            </a:pPr>
            <a:r>
              <a:rPr kumimoji="1" lang="ja-JP" altLang="en-US" sz="2000" spc="100" dirty="0">
                <a:solidFill>
                  <a:schemeClr val="tx1"/>
                </a:solidFill>
                <a:latin typeface="メイリオ" panose="020B0604030504040204" pitchFamily="50" charset="-128"/>
                <a:ea typeface="メイリオ" panose="020B0604030504040204" pitchFamily="50" charset="-128"/>
              </a:rPr>
              <a:t>私たちが「ストレス」という場合、暑さや寒さなどの天候、空腹や睡眠不足などの生理的なもの、学校・家庭・職場における不安や緊張などの心理的・社会的なものなどがあります。</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5" name="二等辺三角形 4">
            <a:extLst>
              <a:ext uri="{FF2B5EF4-FFF2-40B4-BE49-F238E27FC236}">
                <a16:creationId xmlns:a16="http://schemas.microsoft.com/office/drawing/2014/main" id="{6ABA27F3-7AA0-5C81-DABA-14ED5FEB3E55}"/>
              </a:ext>
            </a:extLst>
          </p:cNvPr>
          <p:cNvSpPr/>
          <p:nvPr/>
        </p:nvSpPr>
        <p:spPr>
          <a:xfrm rot="10800000">
            <a:off x="4719001" y="4670366"/>
            <a:ext cx="468000" cy="21600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55802038"/>
      </p:ext>
    </p:extLst>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EDFB9417-992C-430B-94EC-177AFFBCFF22}" vid="{D114EBDD-CD2B-4119-B43D-76A52D785B9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TotalTime>6465</TotalTime>
  <Words>5469</Words>
  <Application>Microsoft Office PowerPoint</Application>
  <PresentationFormat>A4 210 x 297 mm</PresentationFormat>
  <Paragraphs>505</Paragraphs>
  <Slides>34</Slides>
  <Notes>20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34</vt:i4>
      </vt:variant>
    </vt:vector>
  </HeadingPairs>
  <TitlesOfParts>
    <vt:vector size="45" baseType="lpstr">
      <vt:lpstr>BIZ UDPゴシック</vt:lpstr>
      <vt:lpstr>HGP創英角ｺﾞｼｯｸUB</vt:lpstr>
      <vt:lpstr>Meiryo UI</vt:lpstr>
      <vt:lpstr>ＭＳ ゴシック</vt:lpstr>
      <vt:lpstr>メイリオ</vt:lpstr>
      <vt:lpstr>游ゴシック</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 　　　　　　　　　　　はじめに　</vt:lpstr>
      <vt:lpstr>PowerPoint プレゼンテーション</vt:lpstr>
      <vt:lpstr>Ⅰ．精神障害のある方への理解</vt:lpstr>
      <vt:lpstr>1.メンタルヘルスの課題のある国民・住民</vt:lpstr>
      <vt:lpstr>PowerPoint プレゼンテーション</vt:lpstr>
      <vt:lpstr>2.医療的支援を必要とする精神障害のある方（患者）</vt:lpstr>
      <vt:lpstr>PowerPoint プレゼンテーション</vt:lpstr>
      <vt:lpstr>PowerPoint プレゼンテーション</vt:lpstr>
      <vt:lpstr>3.福祉的支援を必要とする精神障害のある方 </vt:lpstr>
      <vt:lpstr>3-1.ICF（国際生活機能分類）モデルの 基本的な考え方</vt:lpstr>
      <vt:lpstr>PowerPoint プレゼンテーション</vt:lpstr>
      <vt:lpstr>4.「障害者」の定義　</vt:lpstr>
      <vt:lpstr>PowerPoint プレゼンテーション</vt:lpstr>
      <vt:lpstr>PowerPoint プレゼンテーション</vt:lpstr>
      <vt:lpstr>PowerPoint プレゼンテーション</vt:lpstr>
      <vt:lpstr>PowerPoint プレゼンテーション</vt:lpstr>
      <vt:lpstr>　　　　　   　         　　　　　　　　　    </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No.4-5②_精神障害のある方への理解を深める</dc:title>
  <dc:creator/>
  <cp:lastModifiedBy>*</cp:lastModifiedBy>
  <cp:revision>172</cp:revision>
  <cp:lastPrinted>2025-04-06T12:45:12Z</cp:lastPrinted>
  <dcterms:modified xsi:type="dcterms:W3CDTF">2025-04-12T07:14:46Z</dcterms:modified>
</cp:coreProperties>
</file>